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8"/>
  </p:notesMasterIdLst>
  <p:handoutMasterIdLst>
    <p:handoutMasterId r:id="rId49"/>
  </p:handoutMasterIdLst>
  <p:sldIdLst>
    <p:sldId id="1185" r:id="rId2"/>
    <p:sldId id="888" r:id="rId3"/>
    <p:sldId id="953" r:id="rId4"/>
    <p:sldId id="954" r:id="rId5"/>
    <p:sldId id="955" r:id="rId6"/>
    <p:sldId id="956" r:id="rId7"/>
    <p:sldId id="957" r:id="rId8"/>
    <p:sldId id="958" r:id="rId9"/>
    <p:sldId id="959" r:id="rId10"/>
    <p:sldId id="952" r:id="rId11"/>
    <p:sldId id="927" r:id="rId12"/>
    <p:sldId id="928" r:id="rId13"/>
    <p:sldId id="929" r:id="rId14"/>
    <p:sldId id="930" r:id="rId15"/>
    <p:sldId id="931" r:id="rId16"/>
    <p:sldId id="932" r:id="rId17"/>
    <p:sldId id="933" r:id="rId18"/>
    <p:sldId id="934" r:id="rId19"/>
    <p:sldId id="935" r:id="rId20"/>
    <p:sldId id="936" r:id="rId21"/>
    <p:sldId id="937" r:id="rId22"/>
    <p:sldId id="938" r:id="rId23"/>
    <p:sldId id="939" r:id="rId24"/>
    <p:sldId id="940" r:id="rId25"/>
    <p:sldId id="941" r:id="rId26"/>
    <p:sldId id="942" r:id="rId27"/>
    <p:sldId id="943" r:id="rId28"/>
    <p:sldId id="944" r:id="rId29"/>
    <p:sldId id="945" r:id="rId30"/>
    <p:sldId id="946" r:id="rId31"/>
    <p:sldId id="947" r:id="rId32"/>
    <p:sldId id="948" r:id="rId33"/>
    <p:sldId id="949" r:id="rId34"/>
    <p:sldId id="950" r:id="rId35"/>
    <p:sldId id="951" r:id="rId36"/>
    <p:sldId id="796" r:id="rId37"/>
    <p:sldId id="797" r:id="rId38"/>
    <p:sldId id="851" r:id="rId39"/>
    <p:sldId id="798" r:id="rId40"/>
    <p:sldId id="800" r:id="rId41"/>
    <p:sldId id="810" r:id="rId42"/>
    <p:sldId id="775" r:id="rId43"/>
    <p:sldId id="856" r:id="rId44"/>
    <p:sldId id="778" r:id="rId45"/>
    <p:sldId id="779" r:id="rId46"/>
    <p:sldId id="261" r:id="rId47"/>
  </p:sldIdLst>
  <p:sldSz cx="12192000" cy="6858000"/>
  <p:notesSz cx="7099300" cy="10234613"/>
  <p:custDataLst>
    <p:tags r:id="rId50"/>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07" autoAdjust="0"/>
    <p:restoredTop sz="85783" autoAdjust="0"/>
  </p:normalViewPr>
  <p:slideViewPr>
    <p:cSldViewPr>
      <p:cViewPr varScale="1">
        <p:scale>
          <a:sx n="68" d="100"/>
          <a:sy n="68" d="100"/>
        </p:scale>
        <p:origin x="240" y="28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C3ED746-492E-4D0C-832A-ACED5D621C80}" type="slidenum">
              <a:rPr lang="en-US" smtClean="0"/>
              <a:pPr>
                <a:defRPr/>
              </a:pPr>
              <a:t>1</a:t>
            </a:fld>
            <a:endParaRPr lang="en-US"/>
          </a:p>
        </p:txBody>
      </p:sp>
    </p:spTree>
    <p:extLst>
      <p:ext uri="{BB962C8B-B14F-4D97-AF65-F5344CB8AC3E}">
        <p14:creationId xmlns:p14="http://schemas.microsoft.com/office/powerpoint/2010/main" val="311229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Offline </a:t>
            </a:r>
            <a:r>
              <a:rPr lang="mr-IN" dirty="0"/>
              <a:t>–</a:t>
            </a:r>
            <a:r>
              <a:rPr lang="en-US" dirty="0"/>
              <a:t> in simulation or in your head, you can compute things off and know that it’s bad to jump into the pit.</a:t>
            </a:r>
          </a:p>
          <a:p>
            <a:r>
              <a:rPr lang="en-US" dirty="0"/>
              <a:t>In online learning, you actually</a:t>
            </a:r>
            <a:r>
              <a:rPr lang="en-US" baseline="0" dirty="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12</a:t>
            </a:fld>
            <a:endParaRPr lang="en-US"/>
          </a:p>
        </p:txBody>
      </p:sp>
    </p:spTree>
    <p:extLst>
      <p:ext uri="{BB962C8B-B14F-4D97-AF65-F5344CB8AC3E}">
        <p14:creationId xmlns:p14="http://schemas.microsoft.com/office/powerpoint/2010/main" val="424413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In</a:t>
            </a:r>
            <a:r>
              <a:rPr lang="en-US" baseline="0" dirty="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13</a:t>
            </a:fld>
            <a:endParaRPr lang="en-US"/>
          </a:p>
        </p:txBody>
      </p:sp>
    </p:spTree>
    <p:extLst>
      <p:ext uri="{BB962C8B-B14F-4D97-AF65-F5344CB8AC3E}">
        <p14:creationId xmlns:p14="http://schemas.microsoft.com/office/powerpoint/2010/main" val="603687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 are going to learn an approximate model based on our</a:t>
            </a:r>
            <a:r>
              <a:rPr lang="en-US" baseline="0" dirty="0"/>
              <a:t> experiences. Then we’re going to solve for the values as if the learned model were correct.</a:t>
            </a:r>
          </a:p>
          <a:p>
            <a:endParaRPr lang="en-US" baseline="0" dirty="0"/>
          </a:p>
          <a:p>
            <a:r>
              <a:rPr lang="en-US" baseline="0" dirty="0"/>
              <a:t>So how do we do that?</a:t>
            </a:r>
          </a:p>
          <a:p>
            <a:r>
              <a:rPr lang="en-US" baseline="0" dirty="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14</a:t>
            </a:fld>
            <a:endParaRPr lang="en-US"/>
          </a:p>
        </p:txBody>
      </p:sp>
    </p:spTree>
    <p:extLst>
      <p:ext uri="{BB962C8B-B14F-4D97-AF65-F5344CB8AC3E}">
        <p14:creationId xmlns:p14="http://schemas.microsoft.com/office/powerpoint/2010/main" val="1150964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Someone</a:t>
            </a:r>
            <a:r>
              <a:rPr lang="en-US" baseline="0" dirty="0"/>
              <a:t> gives us a policy pi.  We say, alright we’re going to do this.</a:t>
            </a:r>
          </a:p>
          <a:p>
            <a:r>
              <a:rPr lang="en-US" baseline="0" dirty="0"/>
              <a:t>(Here we’re setting the gamma to be one, just to make the example sample).</a:t>
            </a:r>
          </a:p>
          <a:p>
            <a:r>
              <a:rPr lang="en-US" baseline="0" dirty="0"/>
              <a:t>Ep 1 and 2 are the same.</a:t>
            </a:r>
          </a:p>
          <a:p>
            <a:r>
              <a:rPr lang="en-US" dirty="0"/>
              <a:t>Ep 3 and 4 are different.</a:t>
            </a:r>
          </a:p>
          <a:p>
            <a:endParaRPr lang="en-US" dirty="0"/>
          </a:p>
          <a:p>
            <a:r>
              <a:rPr lang="en-US" dirty="0"/>
              <a:t>We can then used these observations</a:t>
            </a:r>
            <a:r>
              <a:rPr lang="en-US" baseline="0" dirty="0"/>
              <a:t> to compute a model.  </a:t>
            </a:r>
          </a:p>
          <a:p>
            <a:r>
              <a:rPr lang="en-US" baseline="0" dirty="0"/>
              <a:t>The transition from B having selected East results in C 100% of the time.</a:t>
            </a:r>
          </a:p>
          <a:p>
            <a:r>
              <a:rPr lang="en-US" baseline="0" dirty="0"/>
              <a:t>The </a:t>
            </a:r>
            <a:r>
              <a:rPr lang="en-US" baseline="0" dirty="0" err="1"/>
              <a:t>transiition</a:t>
            </a:r>
            <a:r>
              <a:rPr lang="en-US" baseline="0" dirty="0"/>
              <a:t> from C having picked the action East results in D 75% of the time and A 25% of the time.</a:t>
            </a:r>
          </a:p>
          <a:p>
            <a:endParaRPr lang="en-US" baseline="0" dirty="0"/>
          </a:p>
          <a:p>
            <a:r>
              <a:rPr lang="en-US" baseline="0" dirty="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15</a:t>
            </a:fld>
            <a:endParaRPr lang="en-US"/>
          </a:p>
        </p:txBody>
      </p:sp>
    </p:spTree>
    <p:extLst>
      <p:ext uri="{BB962C8B-B14F-4D97-AF65-F5344CB8AC3E}">
        <p14:creationId xmlns:p14="http://schemas.microsoft.com/office/powerpoint/2010/main" val="403608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In the model free version we don’t weight</a:t>
            </a:r>
            <a:r>
              <a:rPr lang="en-US" baseline="0" dirty="0"/>
              <a:t> by the probability.  </a:t>
            </a:r>
          </a:p>
          <a:p>
            <a:r>
              <a:rPr lang="en-US" baseline="0" dirty="0"/>
              <a:t>But in this case they’re equivalent, since they will appear with the right frequency.</a:t>
            </a:r>
          </a:p>
          <a:p>
            <a:r>
              <a:rPr lang="en-US" dirty="0"/>
              <a:t>It’s really just a matter of how and when you group things.</a:t>
            </a:r>
          </a:p>
          <a:p>
            <a:r>
              <a:rPr lang="en-US" dirty="0"/>
              <a:t>In</a:t>
            </a:r>
            <a:r>
              <a:rPr lang="en-US" baseline="0" dirty="0"/>
              <a:t> the reinforcement learning there is going </a:t>
            </a:r>
            <a:r>
              <a:rPr lang="en-US" baseline="0" dirty="0" err="1"/>
              <a:t>ot</a:t>
            </a:r>
            <a:r>
              <a:rPr lang="en-US" baseline="0" dirty="0"/>
              <a:t> be a difference because we will take the structure into account. Things are going to depend on the other states around them.</a:t>
            </a:r>
          </a:p>
          <a:p>
            <a:r>
              <a:rPr lang="en-US" baseline="0" dirty="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16</a:t>
            </a:fld>
            <a:endParaRPr lang="en-US"/>
          </a:p>
        </p:txBody>
      </p:sp>
    </p:spTree>
    <p:extLst>
      <p:ext uri="{BB962C8B-B14F-4D97-AF65-F5344CB8AC3E}">
        <p14:creationId xmlns:p14="http://schemas.microsoft.com/office/powerpoint/2010/main" val="161156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now we're going to talk about model free</a:t>
            </a:r>
          </a:p>
          <a:p>
            <a:r>
              <a:rPr lang="en-US" sz="1200" b="0" i="0" u="none" strike="noStrike" kern="1200" dirty="0">
                <a:solidFill>
                  <a:schemeClr val="tx1"/>
                </a:solidFill>
                <a:effectLst/>
                <a:latin typeface="Arial" pitchFamily="34" charset="0"/>
                <a:ea typeface="+mn-ea"/>
                <a:cs typeface="+mn-cs"/>
              </a:rPr>
              <a:t>learning and model free learning we</a:t>
            </a:r>
          </a:p>
          <a:p>
            <a:r>
              <a:rPr lang="en-US" sz="1200" b="0" i="0" u="none" strike="noStrike" kern="1200" dirty="0">
                <a:solidFill>
                  <a:schemeClr val="tx1"/>
                </a:solidFill>
                <a:effectLst/>
                <a:latin typeface="Arial" pitchFamily="34" charset="0"/>
                <a:ea typeface="+mn-ea"/>
                <a:cs typeface="+mn-cs"/>
              </a:rPr>
              <a:t>don't construct a model of 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transition function </a:t>
            </a:r>
          </a:p>
          <a:p>
            <a:r>
              <a:rPr lang="en-US" sz="1200" b="0" i="0" u="none" strike="noStrike" kern="1200" dirty="0">
                <a:solidFill>
                  <a:schemeClr val="tx1"/>
                </a:solidFill>
                <a:effectLst/>
                <a:latin typeface="Arial" pitchFamily="34" charset="0"/>
                <a:ea typeface="+mn-ea"/>
                <a:cs typeface="+mn-cs"/>
              </a:rPr>
              <a:t>Instead, we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take actions and every time we take an</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action we compare what we thought was</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going to happen to what actually did happen</a:t>
            </a:r>
            <a:r>
              <a:rPr lang="en-US" sz="1200" b="0" i="0" u="none" strike="noStrike" kern="1200" baseline="0" dirty="0">
                <a:solidFill>
                  <a:schemeClr val="tx1"/>
                </a:solidFill>
                <a:effectLst/>
                <a:latin typeface="Arial" pitchFamily="34" charset="0"/>
                <a:ea typeface="+mn-ea"/>
                <a:cs typeface="+mn-cs"/>
              </a:rPr>
              <a:t>.</a:t>
            </a:r>
          </a:p>
          <a:p>
            <a:r>
              <a:rPr lang="en-US" sz="1200" b="0" i="0" u="none" strike="noStrike" kern="1200" dirty="0">
                <a:solidFill>
                  <a:schemeClr val="tx1"/>
                </a:solidFill>
                <a:effectLst/>
                <a:latin typeface="Arial" pitchFamily="34" charset="0"/>
                <a:ea typeface="+mn-ea"/>
                <a:cs typeface="+mn-cs"/>
              </a:rPr>
              <a:t>Whenever something is better or</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worse than what we expected we adjust</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our values up and down.</a:t>
            </a:r>
          </a:p>
          <a:p>
            <a:r>
              <a:rPr lang="en-US" sz="1200" b="0" i="0" u="none" strike="noStrike" kern="1200" dirty="0">
                <a:solidFill>
                  <a:schemeClr val="tx1"/>
                </a:solidFill>
                <a:effectLst/>
                <a:latin typeface="Arial" pitchFamily="34" charset="0"/>
                <a:ea typeface="+mn-ea"/>
                <a:cs typeface="+mn-cs"/>
              </a:rPr>
              <a:t>So what we track</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in a model free approach is the values</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of interest themselves not 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transition functions or the rewards.</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17</a:t>
            </a:fld>
            <a:endParaRPr lang="en-US"/>
          </a:p>
        </p:txBody>
      </p:sp>
    </p:spTree>
    <p:extLst>
      <p:ext uri="{BB962C8B-B14F-4D97-AF65-F5344CB8AC3E}">
        <p14:creationId xmlns:p14="http://schemas.microsoft.com/office/powerpoint/2010/main" val="687384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In passive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baseline="0" dirty="0" err="1">
                <a:solidFill>
                  <a:schemeClr val="tx1"/>
                </a:solidFill>
                <a:effectLst/>
                <a:latin typeface="Arial" pitchFamily="34" charset="0"/>
                <a:ea typeface="+mn-ea"/>
                <a:cs typeface="+mn-cs"/>
              </a:rPr>
              <a:t>reinfocement</a:t>
            </a:r>
            <a:r>
              <a:rPr lang="en-US" sz="1200" b="0" i="0" u="none" strike="noStrike" kern="1200" baseline="0" dirty="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a:p>
            <a:r>
              <a:rPr lang="en-US" sz="1200" b="0" i="0" u="none" strike="noStrike" kern="1200" dirty="0">
                <a:solidFill>
                  <a:schemeClr val="tx1"/>
                </a:solidFill>
                <a:effectLst/>
                <a:latin typeface="Arial" pitchFamily="34" charset="0"/>
                <a:ea typeface="+mn-ea"/>
                <a:cs typeface="+mn-cs"/>
              </a:rPr>
              <a:t>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passive case is this simplified task.</a:t>
            </a:r>
            <a:r>
              <a:rPr lang="en-US" sz="1200" b="0" i="0" u="none" strike="noStrike" kern="1200" baseline="0" dirty="0">
                <a:solidFill>
                  <a:schemeClr val="tx1"/>
                </a:solidFill>
                <a:effectLst/>
                <a:latin typeface="Arial" pitchFamily="34" charset="0"/>
                <a:ea typeface="+mn-ea"/>
                <a:cs typeface="+mn-cs"/>
              </a:rPr>
              <a:t> W</a:t>
            </a:r>
            <a:r>
              <a:rPr lang="en-US" sz="1200" b="0" i="0" u="none" strike="noStrike" kern="1200" dirty="0">
                <a:solidFill>
                  <a:schemeClr val="tx1"/>
                </a:solidFill>
                <a:effectLst/>
                <a:latin typeface="Arial" pitchFamily="34" charset="0"/>
                <a:ea typeface="+mn-ea"/>
                <a:cs typeface="+mn-cs"/>
              </a:rPr>
              <a:t>e're not going to try to figure out how</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to act optimally.</a:t>
            </a:r>
          </a:p>
          <a:p>
            <a:r>
              <a:rPr lang="en-US" sz="1200" b="0" i="0" u="none" strike="noStrike" kern="1200" dirty="0">
                <a:solidFill>
                  <a:schemeClr val="tx1"/>
                </a:solidFill>
                <a:effectLst/>
                <a:latin typeface="Arial" pitchFamily="34" charset="0"/>
                <a:ea typeface="+mn-ea"/>
                <a:cs typeface="+mn-cs"/>
              </a:rPr>
              <a:t>We're going</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try to</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figure out essentially what</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policy evaluation did.</a:t>
            </a:r>
          </a:p>
          <a:p>
            <a:r>
              <a:rPr lang="en-US" sz="1200" b="0" i="0" u="none" strike="noStrike" kern="1200" dirty="0">
                <a:solidFill>
                  <a:schemeClr val="tx1"/>
                </a:solidFill>
                <a:effectLst/>
                <a:latin typeface="Arial" pitchFamily="34" charset="0"/>
                <a:ea typeface="+mn-ea"/>
                <a:cs typeface="+mn-cs"/>
              </a:rPr>
              <a:t>The input is a</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fixed policy.</a:t>
            </a:r>
            <a:r>
              <a:rPr lang="en-US" sz="1200" b="0" i="0" u="none" strike="noStrike" kern="1200" baseline="0" dirty="0">
                <a:solidFill>
                  <a:schemeClr val="tx1"/>
                </a:solidFill>
                <a:effectLst/>
                <a:latin typeface="Arial" pitchFamily="34" charset="0"/>
                <a:ea typeface="+mn-ea"/>
                <a:cs typeface="+mn-cs"/>
              </a:rPr>
              <a:t> We want to </a:t>
            </a:r>
            <a:r>
              <a:rPr lang="en-US" sz="1200" b="0" i="0" u="none" strike="noStrike" kern="1200" dirty="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18</a:t>
            </a:fld>
            <a:endParaRPr lang="en-US"/>
          </a:p>
        </p:txBody>
      </p:sp>
    </p:spTree>
    <p:extLst>
      <p:ext uri="{BB962C8B-B14F-4D97-AF65-F5344CB8AC3E}">
        <p14:creationId xmlns:p14="http://schemas.microsoft.com/office/powerpoint/2010/main" val="968214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We’re given</a:t>
            </a:r>
            <a:r>
              <a:rPr lang="en-US" baseline="0" dirty="0"/>
              <a:t> an input policy</a:t>
            </a:r>
          </a:p>
          <a:p>
            <a:r>
              <a:rPr lang="en-US" baseline="0" dirty="0"/>
              <a:t>We just want to evaluate it.</a:t>
            </a:r>
          </a:p>
          <a:p>
            <a:endParaRPr lang="en-US" baseline="0" dirty="0"/>
          </a:p>
          <a:p>
            <a:r>
              <a:rPr lang="en-US" dirty="0"/>
              <a:t>What </a:t>
            </a:r>
            <a:r>
              <a:rPr lang="en-US" b="1" dirty="0"/>
              <a:t>utility</a:t>
            </a:r>
            <a:r>
              <a:rPr lang="en-US" dirty="0"/>
              <a:t> did I receive from B?   Not</a:t>
            </a:r>
            <a:r>
              <a:rPr lang="en-US" baseline="0" dirty="0"/>
              <a:t> -1.  That was the intentions reward.  I want to compute the utility, which is from B until the end.  So +8.</a:t>
            </a:r>
          </a:p>
          <a:p>
            <a:endParaRPr lang="en-US" baseline="0" dirty="0"/>
          </a:p>
          <a:p>
            <a:r>
              <a:rPr lang="en-US" baseline="0" dirty="0"/>
              <a:t>Write down what happened.</a:t>
            </a:r>
          </a:p>
          <a:p>
            <a:endParaRPr lang="en-US" baseline="0" dirty="0"/>
          </a:p>
          <a:p>
            <a:r>
              <a:rPr lang="en-US" baseline="0" dirty="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21</a:t>
            </a:fld>
            <a:endParaRPr lang="en-US"/>
          </a:p>
        </p:txBody>
      </p:sp>
    </p:spTree>
    <p:extLst>
      <p:ext uri="{BB962C8B-B14F-4D97-AF65-F5344CB8AC3E}">
        <p14:creationId xmlns:p14="http://schemas.microsoft.com/office/powerpoint/2010/main" val="1270947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23</a:t>
            </a:fld>
            <a:endParaRPr lang="en-US"/>
          </a:p>
        </p:txBody>
      </p:sp>
    </p:spTree>
    <p:extLst>
      <p:ext uri="{BB962C8B-B14F-4D97-AF65-F5344CB8AC3E}">
        <p14:creationId xmlns:p14="http://schemas.microsoft.com/office/powerpoint/2010/main" val="455221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Can we do sample based policy evaluation?</a:t>
            </a:r>
          </a:p>
          <a:p>
            <a:endParaRPr lang="en-US" dirty="0"/>
          </a:p>
          <a:p>
            <a:r>
              <a:rPr lang="en-US" dirty="0"/>
              <a:t>What’s wrong with this?  We</a:t>
            </a:r>
            <a:r>
              <a:rPr lang="en-US" baseline="0" dirty="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24</a:t>
            </a:fld>
            <a:endParaRPr lang="en-US"/>
          </a:p>
        </p:txBody>
      </p:sp>
    </p:spTree>
    <p:extLst>
      <p:ext uri="{BB962C8B-B14F-4D97-AF65-F5344CB8AC3E}">
        <p14:creationId xmlns:p14="http://schemas.microsoft.com/office/powerpoint/2010/main" val="159475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a:t>
            </a:fld>
            <a:endParaRPr lang="en-US"/>
          </a:p>
        </p:txBody>
      </p:sp>
    </p:spTree>
    <p:extLst>
      <p:ext uri="{BB962C8B-B14F-4D97-AF65-F5344CB8AC3E}">
        <p14:creationId xmlns:p14="http://schemas.microsoft.com/office/powerpoint/2010/main" val="56344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The reason</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this is called temporal difference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learning is because we compare our</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current estimate of a value with what we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actually see</a:t>
            </a:r>
          </a:p>
          <a:p>
            <a:endParaRPr lang="en-US" dirty="0"/>
          </a:p>
          <a:p>
            <a:endParaRPr lang="en-US" dirty="0"/>
          </a:p>
          <a:p>
            <a:r>
              <a:rPr lang="en-US" dirty="0" err="1"/>
              <a:t>Interprolation</a:t>
            </a:r>
            <a:r>
              <a:rPr lang="en-US" dirty="0"/>
              <a:t> </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26</a:t>
            </a:fld>
            <a:endParaRPr lang="en-US"/>
          </a:p>
        </p:txBody>
      </p:sp>
    </p:spTree>
    <p:extLst>
      <p:ext uri="{BB962C8B-B14F-4D97-AF65-F5344CB8AC3E}">
        <p14:creationId xmlns:p14="http://schemas.microsoft.com/office/powerpoint/2010/main" val="405242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So what does q-learning require in order for us to learn an optimal policy.</a:t>
            </a:r>
          </a:p>
          <a:p>
            <a:r>
              <a:rPr lang="en-US" dirty="0"/>
              <a:t>It requires that you explore enough,. </a:t>
            </a:r>
          </a:p>
          <a:p>
            <a:r>
              <a:rPr lang="en-US" dirty="0"/>
              <a:t>One</a:t>
            </a:r>
            <a:r>
              <a:rPr lang="en-US" baseline="0" dirty="0"/>
              <a:t> of the most important things in reinforcement learning is an inevitable trade off between exploration and exploitation.</a:t>
            </a:r>
          </a:p>
          <a:p>
            <a:r>
              <a:rPr lang="en-US" baseline="0" dirty="0"/>
              <a:t>You have to try some stuff.  You have to make some mistakes.  </a:t>
            </a:r>
          </a:p>
          <a:p>
            <a:r>
              <a:rPr lang="en-US" baseline="0" dirty="0"/>
              <a:t>Exploration may be disastrous.  The food might be terrible. You may get food poisoning.  But it may be your new favorite restaurant.  If you don’t explore it, then you might miss out on your favorite restaurant until the end of time.</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36</a:t>
            </a:fld>
            <a:endParaRPr lang="en-US"/>
          </a:p>
        </p:txBody>
      </p:sp>
    </p:spTree>
    <p:extLst>
      <p:ext uri="{BB962C8B-B14F-4D97-AF65-F5344CB8AC3E}">
        <p14:creationId xmlns:p14="http://schemas.microsoft.com/office/powerpoint/2010/main" val="918114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Q-learning didn’t specify</a:t>
            </a:r>
            <a:r>
              <a:rPr lang="en-US" baseline="0" dirty="0"/>
              <a:t> how to select actions. </a:t>
            </a:r>
          </a:p>
          <a:p>
            <a:r>
              <a:rPr lang="en-US" baseline="0" dirty="0"/>
              <a:t>This tells us how to selection actions to allow q-learning to do it’s magic.</a:t>
            </a:r>
          </a:p>
          <a:p>
            <a:endParaRPr lang="en-US" baseline="0" dirty="0"/>
          </a:p>
          <a:p>
            <a:r>
              <a:rPr lang="en-US" baseline="0" dirty="0"/>
              <a:t>The simplest way to act is called an Epsilon greedy policy.  At every time step, with some (presumably small) probability, we choose something randomly.</a:t>
            </a:r>
          </a:p>
          <a:p>
            <a:r>
              <a:rPr lang="en-US" baseline="0" dirty="0"/>
              <a:t>With a presumably large probability, we act on our current policy.</a:t>
            </a:r>
          </a:p>
          <a:p>
            <a:endParaRPr lang="en-US" baseline="0" dirty="0"/>
          </a:p>
          <a:p>
            <a:r>
              <a:rPr lang="en-US" baseline="0" dirty="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37</a:t>
            </a:fld>
            <a:endParaRPr lang="en-US"/>
          </a:p>
        </p:txBody>
      </p:sp>
    </p:spTree>
    <p:extLst>
      <p:ext uri="{BB962C8B-B14F-4D97-AF65-F5344CB8AC3E}">
        <p14:creationId xmlns:p14="http://schemas.microsoft.com/office/powerpoint/2010/main" val="374265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Q-learning didn’t specify</a:t>
            </a:r>
            <a:r>
              <a:rPr lang="en-US" baseline="0" dirty="0"/>
              <a:t> how to select actions. </a:t>
            </a:r>
          </a:p>
          <a:p>
            <a:r>
              <a:rPr lang="en-US" baseline="0" dirty="0"/>
              <a:t>This tells us how to selection actions to allow q-learning to do it’s magic.</a:t>
            </a:r>
          </a:p>
          <a:p>
            <a:endParaRPr lang="en-US" baseline="0" dirty="0"/>
          </a:p>
          <a:p>
            <a:r>
              <a:rPr lang="en-US" baseline="0" dirty="0"/>
              <a:t>The simplest way to act is called an Epsilon greedy policy.  At every time step, with some (presumably small) probability, we choose something randomly.</a:t>
            </a:r>
          </a:p>
          <a:p>
            <a:r>
              <a:rPr lang="en-US" baseline="0" dirty="0"/>
              <a:t>With a presumably large probability, we act on our current policy.</a:t>
            </a:r>
          </a:p>
          <a:p>
            <a:endParaRPr lang="en-US" baseline="0" dirty="0"/>
          </a:p>
          <a:p>
            <a:r>
              <a:rPr lang="en-US" baseline="0" dirty="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38</a:t>
            </a:fld>
            <a:endParaRPr lang="en-US"/>
          </a:p>
        </p:txBody>
      </p:sp>
    </p:spTree>
    <p:extLst>
      <p:ext uri="{BB962C8B-B14F-4D97-AF65-F5344CB8AC3E}">
        <p14:creationId xmlns:p14="http://schemas.microsoft.com/office/powerpoint/2010/main" val="3846521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When should you explore?  We’ll</a:t>
            </a:r>
            <a:r>
              <a:rPr lang="en-US" baseline="0" dirty="0"/>
              <a:t> we could try a fixed amount of randomness, or we could explore areas where the badness has not yet been established.</a:t>
            </a:r>
            <a:endParaRPr lang="en-US" dirty="0"/>
          </a:p>
          <a:p>
            <a:r>
              <a:rPr lang="en-US" dirty="0"/>
              <a:t>You should have optimism in the face of uncertainty! </a:t>
            </a:r>
            <a:r>
              <a:rPr lang="en-US" baseline="0" dirty="0"/>
              <a:t>  Go boldly into that dark cave.</a:t>
            </a:r>
            <a:endParaRPr lang="en-US" dirty="0"/>
          </a:p>
          <a:p>
            <a:endParaRPr lang="en-US" dirty="0"/>
          </a:p>
          <a:p>
            <a:r>
              <a:rPr lang="en-US" dirty="0"/>
              <a:t>We can quantify this by defining an exploration function F.  It takes in a value estimate of the utility U</a:t>
            </a:r>
            <a:r>
              <a:rPr lang="en-US" baseline="0" dirty="0"/>
              <a:t> and a count of how often we’ve visited N.  For Q states N is the number of times we’ve tried that option out. </a:t>
            </a:r>
          </a:p>
          <a:p>
            <a:r>
              <a:rPr lang="en-US" baseline="0" dirty="0"/>
              <a:t>We take the utility, and we add a bonus </a:t>
            </a:r>
            <a:r>
              <a:rPr lang="en-US" dirty="0"/>
              <a:t>k/n that decreases over time as we increase the number of</a:t>
            </a:r>
            <a:r>
              <a:rPr lang="en-US" baseline="0" dirty="0"/>
              <a:t> samples.  K lets us determine how much exploration to do.</a:t>
            </a:r>
          </a:p>
          <a:p>
            <a:endParaRPr lang="en-US" baseline="0" dirty="0"/>
          </a:p>
          <a:p>
            <a:endParaRPr lang="en-US" baseline="0" dirty="0"/>
          </a:p>
          <a:p>
            <a:r>
              <a:rPr lang="en-US" baseline="0" dirty="0"/>
              <a:t>Here’s our regular Q update.  </a:t>
            </a:r>
            <a:r>
              <a:rPr lang="mr-IN" baseline="0" dirty="0"/>
              <a:t>…</a:t>
            </a:r>
            <a:endParaRPr lang="en-US" baseline="0" dirty="0"/>
          </a:p>
          <a:p>
            <a:r>
              <a:rPr lang="en-US" baseline="0" dirty="0"/>
              <a:t>We can  modify it by this term that boosts it with this function that gives us a reason to explore unknown states.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39</a:t>
            </a:fld>
            <a:endParaRPr lang="en-US"/>
          </a:p>
        </p:txBody>
      </p:sp>
    </p:spTree>
    <p:extLst>
      <p:ext uri="{BB962C8B-B14F-4D97-AF65-F5344CB8AC3E}">
        <p14:creationId xmlns:p14="http://schemas.microsoft.com/office/powerpoint/2010/main" val="1464760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This brings us to the idea of regret.  It’s one of those terms that has an everyday meaning, but it has a very specific</a:t>
            </a:r>
            <a:r>
              <a:rPr lang="en-US" baseline="0" dirty="0"/>
              <a:t> meaning in this course.</a:t>
            </a:r>
          </a:p>
          <a:p>
            <a:r>
              <a:rPr lang="en-US" baseline="0" dirty="0"/>
              <a:t>You don’t get to be the wise optimal robot without making some mistakes in your youth.  Here’s the wise old robot remembering when it was young and jumping into fire pits.  You don’t learn an optimal policy without doing so.</a:t>
            </a:r>
          </a:p>
          <a:p>
            <a:endParaRPr lang="en-US" baseline="0" dirty="0"/>
          </a:p>
          <a:p>
            <a:r>
              <a:rPr lang="en-US" baseline="0" dirty="0"/>
              <a:t>Read 2</a:t>
            </a:r>
            <a:r>
              <a:rPr lang="en-US" baseline="30000" dirty="0"/>
              <a:t>nd</a:t>
            </a:r>
            <a:r>
              <a:rPr lang="en-US" baseline="0" dirty="0"/>
              <a:t> bullet. Why expected?  Because there’s some randomness to the world, which any optimal policy must account for.</a:t>
            </a:r>
          </a:p>
          <a:p>
            <a:endParaRPr lang="en-US" baseline="0" dirty="0"/>
          </a:p>
          <a:p>
            <a:r>
              <a:rPr lang="en-US" baseline="0" dirty="0"/>
              <a:t>Minimizing regret is like optimally learning to be optimal.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40</a:t>
            </a:fld>
            <a:endParaRPr lang="en-US"/>
          </a:p>
        </p:txBody>
      </p:sp>
    </p:spTree>
    <p:extLst>
      <p:ext uri="{BB962C8B-B14F-4D97-AF65-F5344CB8AC3E}">
        <p14:creationId xmlns:p14="http://schemas.microsoft.com/office/powerpoint/2010/main" val="236639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What do you do in</a:t>
            </a:r>
            <a:r>
              <a:rPr lang="en-US" baseline="0" dirty="0"/>
              <a:t> a game like </a:t>
            </a:r>
            <a:r>
              <a:rPr lang="en-US" baseline="0" dirty="0" err="1"/>
              <a:t>PacMan</a:t>
            </a:r>
            <a:r>
              <a:rPr lang="en-US" baseline="0" dirty="0"/>
              <a:t> when there are so many states, that you can’t possibly learn about every one.</a:t>
            </a:r>
          </a:p>
          <a:p>
            <a:endParaRPr lang="en-US" baseline="0" dirty="0"/>
          </a:p>
          <a:p>
            <a:r>
              <a:rPr lang="en-US" baseline="0" dirty="0"/>
              <a:t>The basic idea is called approximate Q-Learning.  When you learn that a ghost is bad, you should transfer that to other states that have ghosts.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41</a:t>
            </a:fld>
            <a:endParaRPr lang="en-US"/>
          </a:p>
        </p:txBody>
      </p:sp>
    </p:spTree>
    <p:extLst>
      <p:ext uri="{BB962C8B-B14F-4D97-AF65-F5344CB8AC3E}">
        <p14:creationId xmlns:p14="http://schemas.microsoft.com/office/powerpoint/2010/main" val="2382907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For ever cell and every action, you’ve got a table</a:t>
            </a:r>
            <a:r>
              <a:rPr lang="en-US" baseline="0" dirty="0"/>
              <a:t> of values that you’re storing.</a:t>
            </a:r>
          </a:p>
          <a:p>
            <a:r>
              <a:rPr lang="en-US" baseline="0" dirty="0"/>
              <a:t>The problem is that for games like </a:t>
            </a:r>
            <a:r>
              <a:rPr lang="en-US" baseline="0" dirty="0" err="1"/>
              <a:t>PackMan</a:t>
            </a:r>
            <a:r>
              <a:rPr lang="en-US" baseline="0" dirty="0"/>
              <a:t> there are too many states to hold in memory, so many that you can’t hold them all in memory.</a:t>
            </a:r>
          </a:p>
          <a:p>
            <a:endParaRPr lang="en-US" baseline="0" dirty="0"/>
          </a:p>
          <a:p>
            <a:r>
              <a:rPr lang="en-US" baseline="0" dirty="0"/>
              <a:t>Instead, we want to generalize.  This is a fundamental idea in machine learning.</a:t>
            </a:r>
          </a:p>
          <a:p>
            <a:r>
              <a:rPr lang="en-US" baseline="0" dirty="0"/>
              <a:t>You want to be able to generalize not just to save on time and storage, but because it’s better.  You’re going to learn faster through generalization.</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42</a:t>
            </a:fld>
            <a:endParaRPr lang="en-US"/>
          </a:p>
        </p:txBody>
      </p:sp>
    </p:spTree>
    <p:extLst>
      <p:ext uri="{BB962C8B-B14F-4D97-AF65-F5344CB8AC3E}">
        <p14:creationId xmlns:p14="http://schemas.microsoft.com/office/powerpoint/2010/main" val="2767919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This gives us linear value functions.</a:t>
            </a:r>
          </a:p>
          <a:p>
            <a:r>
              <a:rPr lang="en-US" dirty="0"/>
              <a:t>For state evaluation we had V(s), like what we did for Chess.  </a:t>
            </a:r>
          </a:p>
          <a:p>
            <a:r>
              <a:rPr lang="en-US" dirty="0"/>
              <a:t>For reinforcement</a:t>
            </a:r>
            <a:r>
              <a:rPr lang="en-US" baseline="0" dirty="0"/>
              <a:t> learning, we do Q(S,A), where we’re evaluating the actions as well as the state. </a:t>
            </a:r>
            <a:endParaRPr lang="en-US" dirty="0"/>
          </a:p>
          <a:p>
            <a:r>
              <a:rPr lang="en-US" dirty="0"/>
              <a:t>We’ll allow the learning algorithm to set the weights automatically.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44</a:t>
            </a:fld>
            <a:endParaRPr lang="en-US"/>
          </a:p>
        </p:txBody>
      </p:sp>
    </p:spTree>
    <p:extLst>
      <p:ext uri="{BB962C8B-B14F-4D97-AF65-F5344CB8AC3E}">
        <p14:creationId xmlns:p14="http://schemas.microsoft.com/office/powerpoint/2010/main" val="210577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Here’s the magic equation</a:t>
            </a:r>
            <a:r>
              <a:rPr lang="en-US" baseline="0" dirty="0"/>
              <a:t> for approximate q-learning.</a:t>
            </a:r>
          </a:p>
          <a:p>
            <a:r>
              <a:rPr lang="en-US" baseline="0" dirty="0"/>
              <a:t>I give you the state and the action, and out pops the value.</a:t>
            </a:r>
          </a:p>
          <a:p>
            <a:endParaRPr lang="en-US" baseline="0" dirty="0"/>
          </a:p>
          <a:p>
            <a:r>
              <a:rPr lang="en-US" baseline="0" dirty="0"/>
              <a:t>So how do we do learning with this type of Q function?</a:t>
            </a:r>
          </a:p>
          <a:p>
            <a:r>
              <a:rPr lang="en-US" baseline="0" dirty="0"/>
              <a:t> The first part of the learning algorithm doesn’t actually care where the Q value came from.  It says, give me a transition so that I can learn.  </a:t>
            </a:r>
          </a:p>
          <a:p>
            <a:r>
              <a:rPr lang="en-US" baseline="0" dirty="0"/>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p>
          <a:p>
            <a:r>
              <a:rPr lang="en-US" baseline="0" dirty="0"/>
              <a:t>For an exact inference it’s this. This is just the algebraic re-write of taking alpha of one, and 1-alpha of the other.  </a:t>
            </a:r>
          </a:p>
          <a:p>
            <a:r>
              <a:rPr lang="en-US" baseline="0" dirty="0"/>
              <a:t>Basically what we do is we keep our Q value around, and then nudge it in the direction of who we were wrong.</a:t>
            </a:r>
          </a:p>
          <a:p>
            <a:endParaRPr lang="en-US" baseline="0" dirty="0"/>
          </a:p>
          <a:p>
            <a:r>
              <a:rPr lang="en-US" baseline="0" dirty="0"/>
              <a:t>It would be really easy to update this value if we were storing Q values in a table.  However, now we’re strong Q values as a linear sum, and the only parameters we can adjust are the weights. </a:t>
            </a:r>
          </a:p>
          <a:p>
            <a:r>
              <a:rPr lang="en-US" baseline="0" dirty="0"/>
              <a:t>If we determine that my Q value wasn’t high enough for this state, then we need to change the weights to make it higher.</a:t>
            </a:r>
          </a:p>
          <a:p>
            <a:r>
              <a:rPr lang="en-US" baseline="0" dirty="0"/>
              <a:t>The way that we do that is to increase the weights?  Which ones?  All of them, but in proportion to the feature value.  If it’s negative we’re actually going to decrease its weight because of the sign change. </a:t>
            </a:r>
          </a:p>
          <a:p>
            <a:r>
              <a:rPr lang="en-US" baseline="0" dirty="0"/>
              <a:t>You compute how wrong you were, and you try to adjust the weights to fix it.</a:t>
            </a:r>
          </a:p>
          <a:p>
            <a:endParaRPr lang="en-US" baseline="0" dirty="0"/>
          </a:p>
          <a:p>
            <a:r>
              <a:rPr lang="en-US" baseline="0" dirty="0"/>
              <a:t>Intuitive interpretation is to adjust these sliders.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45</a:t>
            </a:fld>
            <a:endParaRPr lang="en-US"/>
          </a:p>
        </p:txBody>
      </p:sp>
    </p:spTree>
    <p:extLst>
      <p:ext uri="{BB962C8B-B14F-4D97-AF65-F5344CB8AC3E}">
        <p14:creationId xmlns:p14="http://schemas.microsoft.com/office/powerpoint/2010/main" val="652294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a:effectLst/>
              </a:rPr>
              <a:t>one-armed bandit</a:t>
            </a:r>
            <a:r>
              <a:rPr lang="en-US" b="1" baseline="0" dirty="0">
                <a:effectLst/>
              </a:rPr>
              <a:t> </a:t>
            </a:r>
            <a:r>
              <a:rPr lang="en-US" b="0" dirty="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189944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 actually happens? We actually won</a:t>
            </a:r>
            <a:r>
              <a:rPr lang="en-US" baseline="0" dirty="0"/>
              <a:t> real fake money, instead of just thinking about it.  </a:t>
            </a:r>
            <a:r>
              <a:rPr lang="en-US" dirty="0"/>
              <a:t>We won</a:t>
            </a:r>
            <a:r>
              <a:rPr lang="en-US" baseline="0" dirty="0"/>
              <a:t> $12 for 10 plays.  Instead of our estimate of $15.</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500298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Now we aren’t given the probabilities.  Red has a payoff but you don’t know what it is.</a:t>
            </a:r>
          </a:p>
          <a:p>
            <a:r>
              <a:rPr lang="en-US" baseline="0" dirty="0"/>
              <a:t>We don’t know the MDP!   We can’t calculate its values.  </a:t>
            </a:r>
            <a:r>
              <a:rPr lang="en-US" dirty="0"/>
              <a:t>So what should we do?  Give up and go home?  No, let’s try</a:t>
            </a:r>
            <a:r>
              <a:rPr lang="en-US" baseline="0" dirty="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162615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a:t>Who wants to play red?  Do we know that’s the optimal policy?  What should we play?</a:t>
            </a:r>
            <a:r>
              <a:rPr lang="en-US" baseline="0" dirty="0"/>
              <a:t>  Red! Red! Red!  When should we stop?</a:t>
            </a:r>
          </a:p>
          <a:p>
            <a:endParaRPr lang="en-US" dirty="0"/>
          </a:p>
          <a:p>
            <a:r>
              <a:rPr lang="en-US" dirty="0"/>
              <a:t>This is a different setting.  Red is an MDP.</a:t>
            </a:r>
            <a:r>
              <a:rPr lang="en-US" baseline="0" dirty="0"/>
              <a:t>  It has a payoff.  You don’t know what it is.</a:t>
            </a:r>
          </a:p>
          <a:p>
            <a:r>
              <a:rPr lang="en-US" baseline="0" dirty="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416788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Difficulty: In the original case, it was instantly obvious that you should always play</a:t>
            </a:r>
            <a:r>
              <a:rPr lang="en-US" baseline="0" dirty="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9</a:t>
            </a:fld>
            <a:endParaRPr lang="en-US"/>
          </a:p>
        </p:txBody>
      </p:sp>
    </p:spTree>
    <p:extLst>
      <p:ext uri="{BB962C8B-B14F-4D97-AF65-F5344CB8AC3E}">
        <p14:creationId xmlns:p14="http://schemas.microsoft.com/office/powerpoint/2010/main" val="163728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a:ea typeface="ＭＳ Ｐゴシック" pitchFamily="34" charset="-128"/>
              </a:rPr>
              <a:t>Basic idea: you have an agent who</a:t>
            </a:r>
            <a:r>
              <a:rPr lang="en-US" baseline="0" dirty="0">
                <a:ea typeface="ＭＳ Ｐゴシック" pitchFamily="34" charset="-128"/>
              </a:rPr>
              <a:t> is acting as always.  The agent has actions available to it, and chooses and action.</a:t>
            </a:r>
          </a:p>
          <a:p>
            <a:r>
              <a:rPr lang="en-US" baseline="0" dirty="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a:ea typeface="ＭＳ Ｐゴシック" pitchFamily="34" charset="-128"/>
            </a:endParaRPr>
          </a:p>
          <a:p>
            <a:r>
              <a:rPr lang="en-US" dirty="0">
                <a:ea typeface="ＭＳ Ｐゴシック" pitchFamily="34" charset="-128"/>
              </a:rPr>
              <a:t>In</a:t>
            </a:r>
            <a:r>
              <a:rPr lang="en-US" baseline="0" dirty="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a:ea typeface="ＭＳ Ｐゴシック" pitchFamily="34" charset="-128"/>
            </a:endParaRPr>
          </a:p>
          <a:p>
            <a:endParaRPr lang="en-US" dirty="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10</a:t>
            </a:fld>
            <a:endParaRPr lang="en-US"/>
          </a:p>
        </p:txBody>
      </p:sp>
    </p:spTree>
    <p:extLst>
      <p:ext uri="{BB962C8B-B14F-4D97-AF65-F5344CB8AC3E}">
        <p14:creationId xmlns:p14="http://schemas.microsoft.com/office/powerpoint/2010/main" val="1559570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How is this done?</a:t>
            </a:r>
          </a:p>
          <a:p>
            <a:r>
              <a:rPr lang="en-US" dirty="0"/>
              <a:t>In reinforcement learning, we still imagine</a:t>
            </a:r>
            <a:r>
              <a:rPr lang="en-US" baseline="0" dirty="0"/>
              <a:t> that there’s a MDP.  The goal is still to learn a policy. </a:t>
            </a:r>
          </a:p>
          <a:p>
            <a:r>
              <a:rPr lang="en-US" baseline="0" dirty="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11</a:t>
            </a:fld>
            <a:endParaRPr lang="en-US"/>
          </a:p>
        </p:txBody>
      </p:sp>
    </p:spTree>
    <p:extLst>
      <p:ext uri="{BB962C8B-B14F-4D97-AF65-F5344CB8AC3E}">
        <p14:creationId xmlns:p14="http://schemas.microsoft.com/office/powerpoint/2010/main" val="1524380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userDrawn="1">
  <p:cSld name="2_Title and Content">
    <p:spTree>
      <p:nvGrpSpPr>
        <p:cNvPr id="1" name="Shape 35"/>
        <p:cNvGrpSpPr/>
        <p:nvPr/>
      </p:nvGrpSpPr>
      <p:grpSpPr>
        <a:xfrm>
          <a:off x="0" y="0"/>
          <a:ext cx="0" cy="0"/>
          <a:chOff x="0" y="0"/>
          <a:chExt cx="0" cy="0"/>
        </a:xfrm>
      </p:grpSpPr>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dirty="0">
                <a:solidFill>
                  <a:srgbClr val="888888"/>
                </a:solidFill>
                <a:latin typeface="Open Sans"/>
                <a:ea typeface="Open Sans"/>
                <a:cs typeface="Open Sans"/>
                <a:sym typeface="Open Sans"/>
              </a:rPr>
              <a:t> CIS 421/521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dirty="0">
              <a:solidFill>
                <a:srgbClr val="888888"/>
              </a:solidFill>
              <a:latin typeface="Open Sans"/>
              <a:ea typeface="Open Sans"/>
              <a:cs typeface="Open Sans"/>
              <a:sym typeface="Open Sans"/>
            </a:endParaRPr>
          </a:p>
        </p:txBody>
      </p:sp>
      <p:sp>
        <p:nvSpPr>
          <p:cNvPr id="9" name="Google Shape;27;p12">
            <a:extLst>
              <a:ext uri="{FF2B5EF4-FFF2-40B4-BE49-F238E27FC236}">
                <a16:creationId xmlns:a16="http://schemas.microsoft.com/office/drawing/2014/main" id="{BEE2D974-1EAC-1F42-AA2D-B7FF8CEE91DF}"/>
              </a:ext>
            </a:extLst>
          </p:cNvPr>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baseline="0">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10" name="Google Shape;66;p2">
            <a:extLst>
              <a:ext uri="{FF2B5EF4-FFF2-40B4-BE49-F238E27FC236}">
                <a16:creationId xmlns:a16="http://schemas.microsoft.com/office/drawing/2014/main" id="{649A136B-7A2E-2941-AB0D-6CB107691063}"/>
              </a:ext>
            </a:extLst>
          </p:cNvPr>
          <p:cNvPicPr preferRelativeResize="0"/>
          <p:nvPr userDrawn="1"/>
        </p:nvPicPr>
        <p:blipFill rotWithShape="1">
          <a:blip r:embed="rId3">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1" name="Google Shape;67;p2">
            <a:extLst>
              <a:ext uri="{FF2B5EF4-FFF2-40B4-BE49-F238E27FC236}">
                <a16:creationId xmlns:a16="http://schemas.microsoft.com/office/drawing/2014/main" id="{43727CB3-AE7C-6D4B-8A6F-2E50425D599C}"/>
              </a:ext>
            </a:extLst>
          </p:cNvPr>
          <p:cNvSpPr/>
          <p:nvPr userDrawn="1"/>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3055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otespa.com/Voting-in-PA/pages/drop-box.aspx"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8.xml"/><Relationship Id="rId7" Type="http://schemas.openxmlformats.org/officeDocument/2006/relationships/image" Target="../media/image1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4.xml"/><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tags" Target="../tags/tag9.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28.png"/><Relationship Id="rId3" Type="http://schemas.openxmlformats.org/officeDocument/2006/relationships/tags" Target="../tags/tag14.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26.png"/><Relationship Id="rId5" Type="http://schemas.openxmlformats.org/officeDocument/2006/relationships/tags" Target="../tags/tag16.xml"/><Relationship Id="rId15" Type="http://schemas.openxmlformats.org/officeDocument/2006/relationships/image" Target="../media/image29.png"/><Relationship Id="rId10" Type="http://schemas.openxmlformats.org/officeDocument/2006/relationships/image" Target="../media/image25.png"/><Relationship Id="rId4" Type="http://schemas.openxmlformats.org/officeDocument/2006/relationships/tags" Target="../tags/tag15.xml"/><Relationship Id="rId9" Type="http://schemas.openxmlformats.org/officeDocument/2006/relationships/image" Target="../media/image24.png"/><Relationship Id="rId1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0.xml"/><Relationship Id="rId7" Type="http://schemas.openxmlformats.org/officeDocument/2006/relationships/image" Target="../media/image32.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1.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27.xml"/><Relationship Id="rId7" Type="http://schemas.openxmlformats.org/officeDocument/2006/relationships/image" Target="../media/image45.png"/><Relationship Id="rId12" Type="http://schemas.openxmlformats.org/officeDocument/2006/relationships/image" Target="../media/image44.png"/><Relationship Id="rId2" Type="http://schemas.openxmlformats.org/officeDocument/2006/relationships/tags" Target="../tags/tag26.xml"/><Relationship Id="rId1" Type="http://schemas.openxmlformats.org/officeDocument/2006/relationships/vmlDrawing" Target="../drawings/vmlDrawing1.vml"/><Relationship Id="rId6" Type="http://schemas.openxmlformats.org/officeDocument/2006/relationships/slideLayout" Target="../slideLayouts/slideLayout2.xml"/><Relationship Id="rId11" Type="http://schemas.openxmlformats.org/officeDocument/2006/relationships/oleObject" Target="../embeddings/oleObject1.bin"/><Relationship Id="rId5" Type="http://schemas.openxmlformats.org/officeDocument/2006/relationships/tags" Target="../tags/tag29.xml"/><Relationship Id="rId10" Type="http://schemas.openxmlformats.org/officeDocument/2006/relationships/image" Target="../media/image43.png"/><Relationship Id="rId4" Type="http://schemas.openxmlformats.org/officeDocument/2006/relationships/tags" Target="../tags/tag28.xml"/><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2.xml"/><Relationship Id="rId7" Type="http://schemas.openxmlformats.org/officeDocument/2006/relationships/image" Target="../media/image53.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52.png"/><Relationship Id="rId5" Type="http://schemas.openxmlformats.org/officeDocument/2006/relationships/notesSlide" Target="../notesSlides/notesSlide24.xml"/><Relationship Id="rId4" Type="http://schemas.openxmlformats.org/officeDocument/2006/relationships/slideLayout" Target="../slideLayouts/slideLayout2.xml"/><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tiff"/><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63.png"/><Relationship Id="rId4" Type="http://schemas.openxmlformats.org/officeDocument/2006/relationships/image" Target="../media/image62.wm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tags" Target="../tags/tag38.xml"/><Relationship Id="rId7" Type="http://schemas.openxmlformats.org/officeDocument/2006/relationships/notesSlide" Target="../notesSlides/notesSlide29.xml"/><Relationship Id="rId12" Type="http://schemas.openxmlformats.org/officeDocument/2006/relationships/image" Target="../media/image69.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2.xml"/><Relationship Id="rId11" Type="http://schemas.openxmlformats.org/officeDocument/2006/relationships/image" Target="../media/image68.png"/><Relationship Id="rId5" Type="http://schemas.openxmlformats.org/officeDocument/2006/relationships/tags" Target="../tags/tag40.xml"/><Relationship Id="rId10" Type="http://schemas.openxmlformats.org/officeDocument/2006/relationships/image" Target="../media/image65.png"/><Relationship Id="rId4" Type="http://schemas.openxmlformats.org/officeDocument/2006/relationships/tags" Target="../tags/tag39.xml"/><Relationship Id="rId9"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15FB3-CFDD-9D42-BDC4-7508205BD445}"/>
              </a:ext>
            </a:extLst>
          </p:cNvPr>
          <p:cNvSpPr>
            <a:spLocks noGrp="1"/>
          </p:cNvSpPr>
          <p:nvPr>
            <p:ph type="title"/>
          </p:nvPr>
        </p:nvSpPr>
        <p:spPr/>
        <p:txBody>
          <a:bodyPr/>
          <a:lstStyle/>
          <a:p>
            <a:pPr algn="l"/>
            <a:r>
              <a:rPr lang="en-US" dirty="0"/>
              <a:t>Reminders</a:t>
            </a:r>
          </a:p>
        </p:txBody>
      </p:sp>
      <p:sp>
        <p:nvSpPr>
          <p:cNvPr id="4" name="Content Placeholder 3">
            <a:extLst>
              <a:ext uri="{FF2B5EF4-FFF2-40B4-BE49-F238E27FC236}">
                <a16:creationId xmlns:a16="http://schemas.microsoft.com/office/drawing/2014/main" id="{3711350E-4162-F342-8982-4CFC16DEA3CA}"/>
              </a:ext>
            </a:extLst>
          </p:cNvPr>
          <p:cNvSpPr>
            <a:spLocks noGrp="1"/>
          </p:cNvSpPr>
          <p:nvPr>
            <p:ph sz="half" idx="1"/>
          </p:nvPr>
        </p:nvSpPr>
        <p:spPr>
          <a:xfrm>
            <a:off x="306010" y="1117600"/>
            <a:ext cx="6856789" cy="5588000"/>
          </a:xfrm>
        </p:spPr>
        <p:txBody>
          <a:bodyPr>
            <a:noAutofit/>
          </a:bodyPr>
          <a:lstStyle/>
          <a:p>
            <a:r>
              <a:rPr lang="en-US" sz="2300"/>
              <a:t>12 </a:t>
            </a:r>
            <a:r>
              <a:rPr lang="en-US" sz="2300" dirty="0"/>
              <a:t>days until the American election. I voted. Did you? If you haven’t returned your PA mail-in ballot yet, post it today or drop it off here: </a:t>
            </a:r>
            <a:r>
              <a:rPr lang="en-US" sz="1800" dirty="0">
                <a:hlinkClick r:id="rId3"/>
              </a:rPr>
              <a:t>https://www.votespa.com/Voting-in-PA/pages/drop-box.aspx</a:t>
            </a:r>
            <a:endParaRPr lang="en-US" sz="1800" dirty="0"/>
          </a:p>
          <a:p>
            <a:endParaRPr lang="en-US" sz="2300" dirty="0"/>
          </a:p>
          <a:p>
            <a:r>
              <a:rPr lang="en-US" sz="2300" dirty="0"/>
              <a:t>Midterm details:</a:t>
            </a:r>
            <a:br>
              <a:rPr lang="en-US" sz="2300" dirty="0"/>
            </a:br>
            <a:r>
              <a:rPr lang="en-US" sz="2300" dirty="0"/>
              <a:t>* Saturday Oct 24: Practice midterm is due.</a:t>
            </a:r>
            <a:br>
              <a:rPr lang="en-US" sz="2300" dirty="0"/>
            </a:br>
            <a:r>
              <a:rPr lang="en-US" sz="2300" dirty="0"/>
              <a:t>* Midterm available Monday Oct 26 and Tuesday Oct 27.</a:t>
            </a:r>
            <a:br>
              <a:rPr lang="en-US" sz="2300" dirty="0"/>
            </a:br>
            <a:r>
              <a:rPr lang="en-US" sz="2300" dirty="0"/>
              <a:t>* 3 hour block.  Open book, open notes, no collaboration.</a:t>
            </a:r>
          </a:p>
          <a:p>
            <a:endParaRPr lang="en-US" sz="2300" dirty="0"/>
          </a:p>
          <a:p>
            <a:r>
              <a:rPr lang="en-US" sz="2300" dirty="0"/>
              <a:t>Partners on HW will be likely details after midterm.</a:t>
            </a:r>
          </a:p>
          <a:p>
            <a:endParaRPr lang="en-US" sz="2300" dirty="0"/>
          </a:p>
        </p:txBody>
      </p:sp>
      <p:pic>
        <p:nvPicPr>
          <p:cNvPr id="2050" name="Picture 2" descr="Attack of the Clones Minute 49: Vote for Yoda - The Star Wars Minute Wiki">
            <a:extLst>
              <a:ext uri="{FF2B5EF4-FFF2-40B4-BE49-F238E27FC236}">
                <a16:creationId xmlns:a16="http://schemas.microsoft.com/office/drawing/2014/main" id="{E9F64C69-DDC1-2F4C-BD83-21C79B61F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272" y="-30843"/>
            <a:ext cx="4740728" cy="6858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067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a:latin typeface="Calibri"/>
                <a:ea typeface="ＭＳ Ｐゴシック" pitchFamily="34" charset="-128"/>
                <a:cs typeface="Calibri"/>
              </a:rPr>
              <a:t>Basic idea:</a:t>
            </a:r>
          </a:p>
          <a:p>
            <a:pPr lvl="1">
              <a:lnSpc>
                <a:spcPct val="90000"/>
              </a:lnSpc>
            </a:pPr>
            <a:r>
              <a:rPr lang="en-US" sz="2400" dirty="0">
                <a:latin typeface="Calibri"/>
                <a:ea typeface="ＭＳ Ｐゴシック" pitchFamily="34" charset="-128"/>
                <a:cs typeface="Calibri"/>
              </a:rPr>
              <a:t>Receive feedback in the form of </a:t>
            </a:r>
            <a:r>
              <a:rPr lang="en-US" sz="2400" dirty="0">
                <a:solidFill>
                  <a:srgbClr val="CC0000"/>
                </a:solidFill>
                <a:latin typeface="Calibri"/>
                <a:ea typeface="ＭＳ Ｐゴシック" pitchFamily="34" charset="-128"/>
                <a:cs typeface="Calibri"/>
              </a:rPr>
              <a:t>rewards</a:t>
            </a:r>
          </a:p>
          <a:p>
            <a:pPr lvl="1">
              <a:lnSpc>
                <a:spcPct val="90000"/>
              </a:lnSpc>
            </a:pPr>
            <a:r>
              <a:rPr lang="en-US" sz="2400" dirty="0">
                <a:latin typeface="Calibri"/>
                <a:ea typeface="ＭＳ Ｐゴシック" pitchFamily="34" charset="-128"/>
                <a:cs typeface="Calibri"/>
              </a:rPr>
              <a:t>Agent’</a:t>
            </a:r>
            <a:r>
              <a:rPr lang="en-US" altLang="ja-JP" sz="2400" dirty="0">
                <a:latin typeface="Calibri"/>
                <a:ea typeface="ＭＳ Ｐゴシック" pitchFamily="34" charset="-128"/>
                <a:cs typeface="Calibri"/>
              </a:rPr>
              <a:t>s utility is defined by the reward function</a:t>
            </a:r>
          </a:p>
          <a:p>
            <a:pPr lvl="1">
              <a:lnSpc>
                <a:spcPct val="90000"/>
              </a:lnSpc>
            </a:pPr>
            <a:r>
              <a:rPr lang="en-US" sz="2400" dirty="0">
                <a:latin typeface="Calibri"/>
                <a:ea typeface="ＭＳ Ｐゴシック" pitchFamily="34" charset="-128"/>
                <a:cs typeface="Calibri"/>
              </a:rPr>
              <a:t>Must (learn to) act so as to </a:t>
            </a:r>
            <a:r>
              <a:rPr lang="en-US" sz="2400" dirty="0">
                <a:solidFill>
                  <a:srgbClr val="CC0000"/>
                </a:solidFill>
                <a:latin typeface="Calibri"/>
                <a:ea typeface="ＭＳ Ｐゴシック" pitchFamily="34" charset="-128"/>
                <a:cs typeface="Calibri"/>
              </a:rPr>
              <a:t>maximize expected rewards</a:t>
            </a:r>
          </a:p>
          <a:p>
            <a:pPr lvl="1">
              <a:lnSpc>
                <a:spcPct val="90000"/>
              </a:lnSpc>
            </a:pPr>
            <a:r>
              <a:rPr lang="en-US" sz="2400" dirty="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latin typeface="Calibri"/>
                <a:cs typeface="Calibri"/>
              </a:rPr>
              <a:t>Environment</a:t>
            </a: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a:solidFill>
                <a:schemeClr val="tx1"/>
              </a:solidFill>
              <a:latin typeface="Calibri"/>
              <a:cs typeface="Calibri"/>
            </a:endParaRPr>
          </a:p>
          <a:p>
            <a:pPr algn="ctr"/>
            <a:r>
              <a:rPr lang="en-US" sz="2600" dirty="0">
                <a:solidFill>
                  <a:schemeClr val="tx1"/>
                </a:solidFill>
                <a:latin typeface="Calibri"/>
                <a:cs typeface="Calibri"/>
              </a:rPr>
              <a:t>Agent</a:t>
            </a: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a:latin typeface="Calibri"/>
                <a:cs typeface="Calibri"/>
              </a:rPr>
              <a:t>Actions: a</a:t>
            </a: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a:latin typeface="Calibri"/>
                <a:cs typeface="Calibri"/>
              </a:rPr>
              <a:t>State: s</a:t>
            </a:r>
          </a:p>
          <a:p>
            <a:pPr algn="ctr"/>
            <a:r>
              <a:rPr lang="en-US" sz="2000" dirty="0">
                <a:solidFill>
                  <a:srgbClr val="C00000"/>
                </a:solidFill>
                <a:latin typeface="Calibri"/>
                <a:cs typeface="Calibri"/>
              </a:rPr>
              <a:t>Reward: r</a:t>
            </a:r>
          </a:p>
        </p:txBody>
      </p:sp>
    </p:spTree>
    <p:extLst>
      <p:ext uri="{BB962C8B-B14F-4D97-AF65-F5344CB8AC3E}">
        <p14:creationId xmlns:p14="http://schemas.microsoft.com/office/powerpoint/2010/main" val="149331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a:latin typeface="Calibri"/>
                <a:ea typeface="ＭＳ Ｐゴシック" pitchFamily="34" charset="-128"/>
                <a:cs typeface="Calibri"/>
              </a:rPr>
              <a:t>Still assume a Markov decision process (MDP):</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set of states s </a:t>
            </a:r>
            <a:r>
              <a:rPr lang="en-US" sz="2400" dirty="0">
                <a:solidFill>
                  <a:srgbClr val="CC0000"/>
                </a:solidFill>
                <a:latin typeface="Calibri"/>
                <a:ea typeface="ＭＳ Ｐゴシック" pitchFamily="34" charset="-128"/>
                <a:cs typeface="Calibri"/>
                <a:sym typeface="Symbol" pitchFamily="18" charset="2"/>
              </a:rPr>
              <a:t> </a:t>
            </a:r>
            <a:r>
              <a:rPr lang="en-US" sz="2400" dirty="0">
                <a:solidFill>
                  <a:srgbClr val="CC0000"/>
                </a:solidFill>
                <a:latin typeface="Calibri"/>
                <a:ea typeface="ＭＳ Ｐゴシック" pitchFamily="34" charset="-128"/>
                <a:cs typeface="Calibri"/>
              </a:rPr>
              <a:t>S</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set of actions (per state) A</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model T(</a:t>
            </a:r>
            <a:r>
              <a:rPr lang="en-US" sz="2400" dirty="0" err="1">
                <a:solidFill>
                  <a:srgbClr val="CC0000"/>
                </a:solidFill>
                <a:latin typeface="Calibri"/>
                <a:ea typeface="ＭＳ Ｐゴシック" pitchFamily="34" charset="-128"/>
                <a:cs typeface="Calibri"/>
              </a:rPr>
              <a:t>s,a,s</a:t>
            </a:r>
            <a:r>
              <a:rPr lang="en-US" altLang="ja-JP" sz="2400" dirty="0">
                <a:solidFill>
                  <a:srgbClr val="CC0000"/>
                </a:solidFill>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reward function R(</a:t>
            </a:r>
            <a:r>
              <a:rPr lang="en-US" sz="2400" dirty="0" err="1">
                <a:solidFill>
                  <a:srgbClr val="CC0000"/>
                </a:solidFill>
                <a:latin typeface="Calibri"/>
                <a:ea typeface="ＭＳ Ｐゴシック" pitchFamily="34" charset="-128"/>
                <a:cs typeface="Calibri"/>
              </a:rPr>
              <a:t>s,a,s</a:t>
            </a:r>
            <a:r>
              <a:rPr lang="en-US" altLang="ja-JP" sz="2400" dirty="0">
                <a:solidFill>
                  <a:srgbClr val="CC0000"/>
                </a:solidFill>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r>
              <a:rPr lang="en-US" sz="2800" dirty="0">
                <a:latin typeface="Calibri"/>
                <a:ea typeface="ＭＳ Ｐゴシック" pitchFamily="34" charset="-128"/>
                <a:cs typeface="Calibri"/>
              </a:rPr>
              <a:t>Still looking for a policy </a:t>
            </a:r>
            <a:r>
              <a:rPr lang="en-US" sz="2800" dirty="0">
                <a:solidFill>
                  <a:srgbClr val="CC0000"/>
                </a:solidFill>
                <a:latin typeface="Calibri"/>
                <a:ea typeface="ＭＳ Ｐゴシック" pitchFamily="34" charset="-128"/>
                <a:cs typeface="Calibri"/>
                <a:sym typeface="Symbol" pitchFamily="18" charset="2"/>
              </a:rPr>
              <a:t>(s)</a:t>
            </a:r>
          </a:p>
          <a:p>
            <a:pPr lvl="1"/>
            <a:endParaRPr lang="en-US" sz="2000" dirty="0">
              <a:latin typeface="Calibri"/>
              <a:ea typeface="ＭＳ Ｐゴシック" pitchFamily="34" charset="-128"/>
              <a:cs typeface="Calibri"/>
              <a:sym typeface="Symbol" pitchFamily="18" charset="2"/>
            </a:endParaRPr>
          </a:p>
          <a:p>
            <a:r>
              <a:rPr lang="en-US" sz="2800" dirty="0">
                <a:latin typeface="Calibri"/>
                <a:ea typeface="ＭＳ Ｐゴシック" pitchFamily="34" charset="-128"/>
                <a:cs typeface="Calibri"/>
                <a:sym typeface="Symbol" pitchFamily="18" charset="2"/>
              </a:rPr>
              <a:t>New twist: </a:t>
            </a:r>
            <a:r>
              <a:rPr lang="en-US" sz="2800" dirty="0">
                <a:solidFill>
                  <a:srgbClr val="CC0000"/>
                </a:solidFill>
                <a:latin typeface="Calibri"/>
                <a:ea typeface="ＭＳ Ｐゴシック" pitchFamily="34" charset="-128"/>
                <a:cs typeface="Calibri"/>
                <a:sym typeface="Symbol" pitchFamily="18" charset="2"/>
              </a:rPr>
              <a:t>don</a:t>
            </a:r>
            <a:r>
              <a:rPr lang="en-US" altLang="ja-JP" sz="2800" dirty="0">
                <a:solidFill>
                  <a:srgbClr val="CC0000"/>
                </a:solidFill>
                <a:latin typeface="Calibri"/>
                <a:ea typeface="ＭＳ Ｐゴシック" pitchFamily="34" charset="-128"/>
                <a:cs typeface="Calibri"/>
                <a:sym typeface="Symbol" pitchFamily="18" charset="2"/>
              </a:rPr>
              <a:t>’t know T or R</a:t>
            </a:r>
          </a:p>
          <a:p>
            <a:pPr lvl="1"/>
            <a:r>
              <a:rPr lang="en-US" sz="2400" dirty="0">
                <a:latin typeface="Calibri"/>
                <a:ea typeface="ＭＳ Ｐゴシック" pitchFamily="34" charset="-128"/>
                <a:cs typeface="Calibri"/>
                <a:sym typeface="Symbol" pitchFamily="18" charset="2"/>
              </a:rPr>
              <a:t>I.e. we don’</a:t>
            </a:r>
            <a:r>
              <a:rPr lang="en-US" altLang="ja-JP" sz="2400" dirty="0">
                <a:latin typeface="Calibri"/>
                <a:ea typeface="ＭＳ Ｐゴシック" pitchFamily="34" charset="-128"/>
                <a:cs typeface="Calibri"/>
                <a:sym typeface="Symbol" pitchFamily="18" charset="2"/>
              </a:rPr>
              <a:t>t know which states are good or what the actions do</a:t>
            </a:r>
          </a:p>
          <a:p>
            <a:pPr lvl="1"/>
            <a:r>
              <a:rPr lang="en-US" sz="2400" dirty="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extLst>
      <p:ext uri="{BB962C8B-B14F-4D97-AF65-F5344CB8AC3E}">
        <p14:creationId xmlns:p14="http://schemas.microsoft.com/office/powerpoint/2010/main" val="1748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Offline (MDPs) vs. Online (RL)</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a:latin typeface="Calibri" pitchFamily="34" charset="0"/>
              </a:rPr>
              <a:t>Offline Solution</a:t>
            </a: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a:latin typeface="Calibri" pitchFamily="34" charset="0"/>
              </a:rPr>
              <a:t>Online Learning</a:t>
            </a:r>
          </a:p>
        </p:txBody>
      </p:sp>
    </p:spTree>
    <p:extLst>
      <p:ext uri="{BB962C8B-B14F-4D97-AF65-F5344CB8AC3E}">
        <p14:creationId xmlns:p14="http://schemas.microsoft.com/office/powerpoint/2010/main" val="13136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Learning</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32606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Model-Based Learning</a:t>
            </a:r>
          </a:p>
        </p:txBody>
      </p:sp>
      <p:sp>
        <p:nvSpPr>
          <p:cNvPr id="9219" name="Rectangle 3"/>
          <p:cNvSpPr>
            <a:spLocks noGrp="1" noChangeArrowheads="1"/>
          </p:cNvSpPr>
          <p:nvPr>
            <p:ph idx="1"/>
          </p:nvPr>
        </p:nvSpPr>
        <p:spPr/>
        <p:txBody>
          <a:bodyPr/>
          <a:lstStyle/>
          <a:p>
            <a:pPr>
              <a:lnSpc>
                <a:spcPct val="80000"/>
              </a:lnSpc>
            </a:pPr>
            <a:r>
              <a:rPr lang="en-US" sz="2600" dirty="0"/>
              <a:t>Model-Based Idea:</a:t>
            </a:r>
          </a:p>
          <a:p>
            <a:pPr lvl="1">
              <a:lnSpc>
                <a:spcPct val="80000"/>
              </a:lnSpc>
            </a:pPr>
            <a:r>
              <a:rPr lang="en-US" sz="2200" dirty="0"/>
              <a:t>Learn an approximate model based on experiences</a:t>
            </a:r>
          </a:p>
          <a:p>
            <a:pPr lvl="1">
              <a:lnSpc>
                <a:spcPct val="80000"/>
              </a:lnSpc>
            </a:pPr>
            <a:r>
              <a:rPr lang="en-US" sz="2200" dirty="0"/>
              <a:t>Solve for values as if the learned model were correct</a:t>
            </a:r>
          </a:p>
          <a:p>
            <a:pPr lvl="1">
              <a:lnSpc>
                <a:spcPct val="80000"/>
              </a:lnSpc>
            </a:pPr>
            <a:endParaRPr lang="en-US" sz="2400" dirty="0"/>
          </a:p>
          <a:p>
            <a:pPr>
              <a:lnSpc>
                <a:spcPct val="80000"/>
              </a:lnSpc>
            </a:pPr>
            <a:r>
              <a:rPr lang="en-US" sz="2600" dirty="0"/>
              <a:t>Step 1: Learn empirical MDP model</a:t>
            </a:r>
          </a:p>
          <a:p>
            <a:pPr lvl="1">
              <a:lnSpc>
                <a:spcPct val="80000"/>
              </a:lnSpc>
            </a:pPr>
            <a:r>
              <a:rPr lang="en-US" sz="2200" dirty="0"/>
              <a:t>Count outcomes s’ for each s, a</a:t>
            </a:r>
          </a:p>
          <a:p>
            <a:pPr lvl="1">
              <a:lnSpc>
                <a:spcPct val="80000"/>
              </a:lnSpc>
            </a:pPr>
            <a:r>
              <a:rPr lang="en-US" sz="2200" dirty="0"/>
              <a:t>Normalize to give an estimate of</a:t>
            </a:r>
            <a:endParaRPr lang="en-US" sz="2200" b="1" dirty="0"/>
          </a:p>
          <a:p>
            <a:pPr lvl="1">
              <a:lnSpc>
                <a:spcPct val="80000"/>
              </a:lnSpc>
            </a:pPr>
            <a:r>
              <a:rPr lang="en-US" sz="2200" dirty="0"/>
              <a:t>Discover each </a:t>
            </a:r>
            <a:r>
              <a:rPr lang="en-US" sz="2200" b="1" dirty="0"/>
              <a:t>                      </a:t>
            </a:r>
            <a:r>
              <a:rPr lang="en-US" sz="2200" dirty="0"/>
              <a:t>when we experience (s, a, s’)</a:t>
            </a:r>
          </a:p>
          <a:p>
            <a:pPr>
              <a:lnSpc>
                <a:spcPct val="80000"/>
              </a:lnSpc>
            </a:pPr>
            <a:endParaRPr lang="en-US" sz="2800" dirty="0"/>
          </a:p>
          <a:p>
            <a:pPr>
              <a:lnSpc>
                <a:spcPct val="80000"/>
              </a:lnSpc>
            </a:pPr>
            <a:r>
              <a:rPr lang="en-US" sz="2600" dirty="0"/>
              <a:t>Step 2: Solve the learned MDP</a:t>
            </a:r>
          </a:p>
          <a:p>
            <a:pPr lvl="1">
              <a:lnSpc>
                <a:spcPct val="80000"/>
              </a:lnSpc>
            </a:pPr>
            <a:r>
              <a:rPr lang="en-US" sz="2200" dirty="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571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Model-Based Learning</a:t>
            </a: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a:solidFill>
                  <a:schemeClr val="accent2"/>
                </a:solidFill>
                <a:latin typeface="Calibri"/>
                <a:cs typeface="Calibri"/>
              </a:rPr>
              <a:t>Input Policy </a:t>
            </a:r>
            <a:r>
              <a:rPr lang="en-US" sz="28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A, -1</a:t>
            </a:r>
          </a:p>
          <a:p>
            <a:r>
              <a:rPr lang="en-US" sz="2400" dirty="0">
                <a:latin typeface="Calibri"/>
                <a:cs typeface="Calibri"/>
              </a:rPr>
              <a:t>A, exit,    x, -10</a:t>
            </a: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a:latin typeface="Calibri"/>
                <a:cs typeface="Calibri"/>
              </a:rPr>
              <a:t>Episode 1</a:t>
            </a: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a:latin typeface="Calibri"/>
                <a:cs typeface="Calibri"/>
              </a:rPr>
              <a:t>Episode 2</a:t>
            </a: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a:latin typeface="Calibri"/>
                <a:cs typeface="Calibri"/>
              </a:rPr>
              <a:t>Episode 3</a:t>
            </a: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a:latin typeface="Calibri"/>
                <a:cs typeface="Calibri"/>
              </a:rPr>
              <a:t>Episode 4</a:t>
            </a: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D, -1</a:t>
            </a:r>
          </a:p>
          <a:p>
            <a:r>
              <a:rPr lang="en-US" sz="2400" dirty="0">
                <a:latin typeface="Calibri"/>
                <a:cs typeface="Calibri"/>
              </a:rPr>
              <a:t>D, exit,    x, +10</a:t>
            </a: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a:solidFill>
                  <a:schemeClr val="bg1"/>
                </a:solidFill>
                <a:latin typeface="Calibri"/>
                <a:cs typeface="Calibri"/>
              </a:rPr>
              <a:t>T(</a:t>
            </a:r>
            <a:r>
              <a:rPr lang="en-US" sz="3200" dirty="0" err="1">
                <a:solidFill>
                  <a:schemeClr val="bg1"/>
                </a:solidFill>
                <a:latin typeface="Calibri"/>
                <a:cs typeface="Calibri"/>
              </a:rPr>
              <a:t>s,a,s</a:t>
            </a:r>
            <a:r>
              <a:rPr lang="en-US" sz="3200" dirty="0">
                <a:solidFill>
                  <a:schemeClr val="bg1"/>
                </a:solidFill>
                <a:latin typeface="Calibri"/>
                <a:cs typeface="Calibri"/>
              </a:rPr>
              <a:t>’).</a:t>
            </a:r>
          </a:p>
          <a:p>
            <a:pPr algn="ctr"/>
            <a:endParaRPr lang="en-US" sz="500" dirty="0">
              <a:latin typeface="Calibri"/>
              <a:cs typeface="Calibri"/>
            </a:endParaRPr>
          </a:p>
          <a:p>
            <a:r>
              <a:rPr lang="en-US" sz="2000" dirty="0">
                <a:latin typeface="Calibri"/>
                <a:cs typeface="Calibri"/>
              </a:rPr>
              <a:t>T(B, east, C) = 1.00</a:t>
            </a:r>
          </a:p>
          <a:p>
            <a:r>
              <a:rPr lang="en-US" sz="2000" dirty="0">
                <a:latin typeface="Calibri"/>
                <a:cs typeface="Calibri"/>
              </a:rPr>
              <a:t>T(C, east, D) = 0.75</a:t>
            </a:r>
          </a:p>
          <a:p>
            <a:r>
              <a:rPr lang="en-US" sz="2000" dirty="0">
                <a:latin typeface="Calibri"/>
                <a:cs typeface="Calibri"/>
              </a:rPr>
              <a:t>T(C, east, A) = 0.25</a:t>
            </a:r>
          </a:p>
          <a:p>
            <a:pPr algn="ctr"/>
            <a:r>
              <a:rPr lang="en-US" sz="2000" dirty="0">
                <a:latin typeface="Calibri"/>
                <a:cs typeface="Calibri"/>
              </a:rPr>
              <a:t>…</a:t>
            </a:r>
          </a:p>
          <a:p>
            <a:endParaRPr lang="en-US" sz="2000" dirty="0">
              <a:latin typeface="Calibri"/>
              <a:cs typeface="Calibri"/>
            </a:endParaRPr>
          </a:p>
          <a:p>
            <a:pPr algn="ctr"/>
            <a:r>
              <a:rPr lang="en-US" sz="3200" dirty="0">
                <a:solidFill>
                  <a:schemeClr val="bg1"/>
                </a:solidFill>
                <a:latin typeface="Calibri"/>
                <a:cs typeface="Calibri"/>
              </a:rPr>
              <a:t>R(</a:t>
            </a:r>
            <a:r>
              <a:rPr lang="en-US" sz="3200" dirty="0" err="1">
                <a:solidFill>
                  <a:schemeClr val="bg1"/>
                </a:solidFill>
                <a:latin typeface="Calibri"/>
                <a:cs typeface="Calibri"/>
              </a:rPr>
              <a:t>s,a,s</a:t>
            </a:r>
            <a:r>
              <a:rPr lang="en-US" sz="3200" dirty="0">
                <a:solidFill>
                  <a:schemeClr val="bg1"/>
                </a:solidFill>
                <a:latin typeface="Calibri"/>
                <a:cs typeface="Calibri"/>
              </a:rPr>
              <a:t>’).</a:t>
            </a:r>
          </a:p>
          <a:p>
            <a:pPr algn="ctr"/>
            <a:endParaRPr lang="en-US" sz="500" dirty="0">
              <a:latin typeface="Calibri"/>
              <a:cs typeface="Calibri"/>
            </a:endParaRPr>
          </a:p>
          <a:p>
            <a:r>
              <a:rPr lang="en-US" sz="2000" dirty="0">
                <a:latin typeface="Calibri"/>
                <a:cs typeface="Calibri"/>
              </a:rPr>
              <a:t>R(B, east, C) = -1</a:t>
            </a:r>
          </a:p>
          <a:p>
            <a:r>
              <a:rPr lang="en-US" sz="2000" dirty="0">
                <a:latin typeface="Calibri"/>
                <a:cs typeface="Calibri"/>
              </a:rPr>
              <a:t>R(C, east, D) = -1</a:t>
            </a:r>
          </a:p>
          <a:p>
            <a:r>
              <a:rPr lang="en-US" sz="2000" dirty="0">
                <a:latin typeface="Calibri"/>
                <a:cs typeface="Calibri"/>
              </a:rPr>
              <a:t>R(D, exit, x) = +10</a:t>
            </a:r>
          </a:p>
          <a:p>
            <a:pPr algn="ctr"/>
            <a:r>
              <a:rPr lang="en-US" sz="2000" dirty="0">
                <a:latin typeface="Calibri"/>
                <a:cs typeface="Calibri"/>
              </a:rPr>
              <a:t>…</a:t>
            </a: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9175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itchFamily="34" charset="0"/>
              </a:rPr>
              <a:t>Why does this work?  Because eventually you learn the right model.</a:t>
            </a: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a:latin typeface="Times New Roman" charset="0"/>
              </a:rPr>
              <a:t>=0.01 x 42 + </a:t>
            </a:r>
            <a:r>
              <a:rPr lang="mr-IN" dirty="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597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Model-Free Learning</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3817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Passive Reinforcement Learning</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1215563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a:t>Simplified task: policy evaluation</a:t>
            </a:r>
          </a:p>
          <a:p>
            <a:pPr lvl="1">
              <a:lnSpc>
                <a:spcPct val="90000"/>
              </a:lnSpc>
            </a:pPr>
            <a:r>
              <a:rPr lang="en-US" sz="2400" dirty="0"/>
              <a:t>Input: a fixed policy </a:t>
            </a:r>
            <a:r>
              <a:rPr lang="en-US" sz="2400" dirty="0">
                <a:sym typeface="Symbol" pitchFamily="18" charset="2"/>
              </a:rPr>
              <a:t>(s)</a:t>
            </a:r>
          </a:p>
          <a:p>
            <a:pPr lvl="1">
              <a:lnSpc>
                <a:spcPct val="90000"/>
              </a:lnSpc>
            </a:pPr>
            <a:r>
              <a:rPr lang="en-US" sz="2400" dirty="0"/>
              <a:t>You don’t know the transitions T(</a:t>
            </a:r>
            <a:r>
              <a:rPr lang="en-US" sz="2400" dirty="0" err="1"/>
              <a:t>s,a,s</a:t>
            </a:r>
            <a:r>
              <a:rPr lang="en-US" sz="2400" dirty="0"/>
              <a:t>’)</a:t>
            </a:r>
          </a:p>
          <a:p>
            <a:pPr lvl="1">
              <a:lnSpc>
                <a:spcPct val="90000"/>
              </a:lnSpc>
            </a:pPr>
            <a:r>
              <a:rPr lang="en-US" sz="2400" dirty="0"/>
              <a:t>You don’t know the rewards R(</a:t>
            </a:r>
            <a:r>
              <a:rPr lang="en-US" sz="2400" dirty="0" err="1"/>
              <a:t>s,a,s</a:t>
            </a:r>
            <a:r>
              <a:rPr lang="en-US" sz="2400" dirty="0"/>
              <a:t>’)</a:t>
            </a:r>
          </a:p>
          <a:p>
            <a:pPr lvl="1">
              <a:lnSpc>
                <a:spcPct val="90000"/>
              </a:lnSpc>
            </a:pPr>
            <a:r>
              <a:rPr lang="en-US" sz="2400" dirty="0">
                <a:solidFill>
                  <a:srgbClr val="CC0000"/>
                </a:solidFill>
              </a:rPr>
              <a:t>Goal: learn the state values</a:t>
            </a:r>
            <a:endParaRPr lang="en-US" sz="2400" dirty="0"/>
          </a:p>
          <a:p>
            <a:pPr lvl="1">
              <a:lnSpc>
                <a:spcPct val="90000"/>
              </a:lnSpc>
            </a:pPr>
            <a:endParaRPr lang="en-US" sz="2400" dirty="0"/>
          </a:p>
          <a:p>
            <a:pPr>
              <a:lnSpc>
                <a:spcPct val="90000"/>
              </a:lnSpc>
            </a:pPr>
            <a:r>
              <a:rPr lang="en-US" sz="2800" dirty="0"/>
              <a:t>In this case:</a:t>
            </a:r>
          </a:p>
          <a:p>
            <a:pPr lvl="1">
              <a:lnSpc>
                <a:spcPct val="90000"/>
              </a:lnSpc>
            </a:pPr>
            <a:r>
              <a:rPr lang="en-US" sz="2400" dirty="0"/>
              <a:t>Learner is “along for the ride”</a:t>
            </a:r>
          </a:p>
          <a:p>
            <a:pPr lvl="1">
              <a:lnSpc>
                <a:spcPct val="90000"/>
              </a:lnSpc>
            </a:pPr>
            <a:r>
              <a:rPr lang="en-US" sz="2400" dirty="0"/>
              <a:t>No choice about what actions to take</a:t>
            </a:r>
          </a:p>
          <a:p>
            <a:pPr lvl="1">
              <a:lnSpc>
                <a:spcPct val="90000"/>
              </a:lnSpc>
            </a:pPr>
            <a:r>
              <a:rPr lang="en-US" sz="2400" dirty="0"/>
              <a:t>Just execute the policy and learn from experience</a:t>
            </a:r>
          </a:p>
          <a:p>
            <a:pPr lvl="1">
              <a:lnSpc>
                <a:spcPct val="90000"/>
              </a:lnSpc>
            </a:pPr>
            <a:r>
              <a:rPr lang="en-US" sz="2400" dirty="0"/>
              <a:t>This is NOT offline planning!  You actually take actions in the world.</a:t>
            </a:r>
          </a:p>
          <a:p>
            <a:pPr lvl="1">
              <a:lnSpc>
                <a:spcPct val="90000"/>
              </a:lnSpc>
            </a:pPr>
            <a:endParaRPr lang="en-US"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28949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4" name="Text Box 8">
            <a:extLst>
              <a:ext uri="{FF2B5EF4-FFF2-40B4-BE49-F238E27FC236}">
                <a16:creationId xmlns:a16="http://schemas.microsoft.com/office/drawing/2014/main" id="{E7240262-5214-214D-8709-1735FCCA0E88}"/>
              </a:ext>
            </a:extLst>
          </p:cNvPr>
          <p:cNvSpPr txBox="1">
            <a:spLocks noChangeArrowheads="1"/>
          </p:cNvSpPr>
          <p:nvPr/>
        </p:nvSpPr>
        <p:spPr bwMode="auto">
          <a:xfrm>
            <a:off x="2743200" y="5326814"/>
            <a:ext cx="6400800" cy="153118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endParaRPr lang="en-US" sz="2400" dirty="0">
              <a:latin typeface="Calibri"/>
              <a:cs typeface="Calibri"/>
            </a:endParaRPr>
          </a:p>
          <a:p>
            <a:pPr algn="ctr">
              <a:spcBef>
                <a:spcPct val="50000"/>
              </a:spcBef>
            </a:pPr>
            <a:r>
              <a:rPr lang="en-US" sz="2400" dirty="0">
                <a:latin typeface="Calibri"/>
                <a:cs typeface="Calibri"/>
              </a:rPr>
              <a:t>University of California, Berkeley</a:t>
            </a:r>
          </a:p>
          <a:p>
            <a:pPr algn="ctr">
              <a:spcBef>
                <a:spcPct val="50000"/>
              </a:spcBef>
            </a:pPr>
            <a:r>
              <a:rPr lang="en-US" sz="1400" dirty="0">
                <a:latin typeface="Calibri"/>
                <a:cs typeface="Calibri"/>
              </a:rPr>
              <a:t>[These slides were created by Dan Klein and Pieter </a:t>
            </a:r>
            <a:r>
              <a:rPr lang="en-US" sz="1400" dirty="0" err="1">
                <a:latin typeface="Calibri"/>
                <a:cs typeface="Calibri"/>
              </a:rPr>
              <a:t>Abbeel</a:t>
            </a:r>
            <a:r>
              <a:rPr lang="en-US" sz="1400" dirty="0">
                <a:latin typeface="Calibri"/>
                <a:cs typeface="Calibri"/>
              </a:rPr>
              <a:t>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pic>
        <p:nvPicPr>
          <p:cNvPr id="7" name="Picture 2">
            <a:extLst>
              <a:ext uri="{FF2B5EF4-FFF2-40B4-BE49-F238E27FC236}">
                <a16:creationId xmlns:a16="http://schemas.microsoft.com/office/drawing/2014/main" id="{FD57CCA8-ABC3-604E-BA43-9585141CA3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8" name="Picture 2">
            <a:extLst>
              <a:ext uri="{FF2B5EF4-FFF2-40B4-BE49-F238E27FC236}">
                <a16:creationId xmlns:a16="http://schemas.microsoft.com/office/drawing/2014/main" id="{D15F3375-8095-B841-A3D1-F562DDA5330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Tree>
    <p:extLst>
      <p:ext uri="{BB962C8B-B14F-4D97-AF65-F5344CB8AC3E}">
        <p14:creationId xmlns:p14="http://schemas.microsoft.com/office/powerpoint/2010/main" val="2553206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Evaluation</a:t>
            </a:r>
          </a:p>
        </p:txBody>
      </p:sp>
      <p:sp>
        <p:nvSpPr>
          <p:cNvPr id="3" name="Content Placeholder 2"/>
          <p:cNvSpPr>
            <a:spLocks noGrp="1"/>
          </p:cNvSpPr>
          <p:nvPr>
            <p:ph idx="1"/>
          </p:nvPr>
        </p:nvSpPr>
        <p:spPr>
          <a:xfrm>
            <a:off x="406400" y="1397001"/>
            <a:ext cx="7442200" cy="4729164"/>
          </a:xfrm>
        </p:spPr>
        <p:txBody>
          <a:bodyPr/>
          <a:lstStyle/>
          <a:p>
            <a:r>
              <a:rPr lang="en-US" sz="2800" dirty="0"/>
              <a:t>Goal: Compute values for each state under </a:t>
            </a:r>
            <a:r>
              <a:rPr lang="en-US" sz="2800" dirty="0">
                <a:sym typeface="Symbol" pitchFamily="18" charset="2"/>
              </a:rPr>
              <a:t></a:t>
            </a:r>
          </a:p>
          <a:p>
            <a:pPr lvl="2"/>
            <a:endParaRPr lang="en-US" sz="2000" dirty="0"/>
          </a:p>
          <a:p>
            <a:r>
              <a:rPr lang="en-US" sz="2800" dirty="0"/>
              <a:t>Idea: Average together observed sample values</a:t>
            </a:r>
          </a:p>
          <a:p>
            <a:pPr lvl="1"/>
            <a:r>
              <a:rPr lang="en-US" sz="2400" dirty="0"/>
              <a:t>Act according to </a:t>
            </a:r>
            <a:r>
              <a:rPr lang="en-US" sz="2400" dirty="0">
                <a:sym typeface="Symbol" pitchFamily="18" charset="2"/>
              </a:rPr>
              <a:t></a:t>
            </a:r>
          </a:p>
          <a:p>
            <a:pPr lvl="1"/>
            <a:r>
              <a:rPr lang="en-US" sz="2400" dirty="0"/>
              <a:t>Every time you visit a state, write down what the sum of discounted rewards turned out to be</a:t>
            </a:r>
          </a:p>
          <a:p>
            <a:pPr lvl="1"/>
            <a:r>
              <a:rPr lang="en-US" sz="2400" dirty="0"/>
              <a:t>Average those samples</a:t>
            </a:r>
          </a:p>
          <a:p>
            <a:pPr lvl="2"/>
            <a:endParaRPr lang="en-US" sz="2000" dirty="0"/>
          </a:p>
          <a:p>
            <a:r>
              <a:rPr lang="en-US" sz="2800" dirty="0"/>
              <a:t>This is called direct evaluation</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723708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Direct Evaluation</a:t>
            </a: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a:solidFill>
                  <a:schemeClr val="accent2"/>
                </a:solidFill>
                <a:latin typeface="Calibri"/>
                <a:cs typeface="Calibri"/>
              </a:rPr>
              <a:t>Input Policy </a:t>
            </a:r>
            <a:r>
              <a:rPr lang="en-US" sz="28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A, -1</a:t>
            </a:r>
          </a:p>
          <a:p>
            <a:r>
              <a:rPr lang="en-US" sz="2400" dirty="0">
                <a:latin typeface="Calibri"/>
                <a:cs typeface="Calibri"/>
              </a:rPr>
              <a:t>A, exit,    x, -10</a:t>
            </a: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a:latin typeface="Calibri"/>
                <a:cs typeface="Calibri"/>
              </a:rPr>
              <a:t>Episode 1</a:t>
            </a: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a:latin typeface="Calibri"/>
                <a:cs typeface="Calibri"/>
              </a:rPr>
              <a:t>Episode 2</a:t>
            </a: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a:latin typeface="Calibri"/>
                <a:cs typeface="Calibri"/>
              </a:rPr>
              <a:t>Episode 3</a:t>
            </a: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a:latin typeface="Calibri"/>
                <a:cs typeface="Calibri"/>
              </a:rPr>
              <a:t>Episode 4</a:t>
            </a: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D, -1</a:t>
            </a:r>
          </a:p>
          <a:p>
            <a:r>
              <a:rPr lang="en-US" sz="2400" dirty="0">
                <a:latin typeface="Calibri"/>
                <a:cs typeface="Calibri"/>
              </a:rPr>
              <a:t>D, exit,    x, +10</a:t>
            </a:r>
          </a:p>
        </p:txBody>
      </p:sp>
      <p:graphicFrame>
        <p:nvGraphicFramePr>
          <p:cNvPr id="56" name="Table 55"/>
          <p:cNvGraphicFramePr>
            <a:graphicFrameLocks noGrp="1"/>
          </p:cNvGraphicFramePr>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a:latin typeface="Calibri"/>
                <a:cs typeface="Calibri"/>
              </a:rPr>
              <a:t>+8</a:t>
            </a: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a:latin typeface="Calibri"/>
                <a:cs typeface="Calibri"/>
              </a:rPr>
              <a:t>+4</a:t>
            </a: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a:latin typeface="Calibri"/>
                <a:cs typeface="Calibri"/>
              </a:rPr>
              <a:t>-2</a:t>
            </a:r>
          </a:p>
        </p:txBody>
      </p:sp>
    </p:spTree>
    <p:extLst>
      <p:ext uri="{BB962C8B-B14F-4D97-AF65-F5344CB8AC3E}">
        <p14:creationId xmlns:p14="http://schemas.microsoft.com/office/powerpoint/2010/main" val="2695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Direct Evaluation</a:t>
            </a:r>
          </a:p>
        </p:txBody>
      </p:sp>
      <p:sp>
        <p:nvSpPr>
          <p:cNvPr id="3" name="Content Placeholder 2"/>
          <p:cNvSpPr>
            <a:spLocks noGrp="1"/>
          </p:cNvSpPr>
          <p:nvPr>
            <p:ph idx="1"/>
          </p:nvPr>
        </p:nvSpPr>
        <p:spPr>
          <a:xfrm>
            <a:off x="406400" y="1397001"/>
            <a:ext cx="7213600" cy="4729164"/>
          </a:xfrm>
        </p:spPr>
        <p:txBody>
          <a:bodyPr/>
          <a:lstStyle/>
          <a:p>
            <a:r>
              <a:rPr lang="en-US" sz="2800" dirty="0">
                <a:latin typeface="Calibri"/>
                <a:cs typeface="Calibri"/>
              </a:rPr>
              <a:t>What’s good about direct evaluation?</a:t>
            </a:r>
          </a:p>
          <a:p>
            <a:pPr lvl="1"/>
            <a:r>
              <a:rPr lang="en-US" sz="2400" dirty="0">
                <a:latin typeface="Calibri"/>
                <a:cs typeface="Calibri"/>
              </a:rPr>
              <a:t>It’s easy to understand</a:t>
            </a:r>
          </a:p>
          <a:p>
            <a:pPr lvl="1"/>
            <a:r>
              <a:rPr lang="en-US" sz="2400" dirty="0">
                <a:latin typeface="Calibri"/>
                <a:cs typeface="Calibri"/>
              </a:rPr>
              <a:t>It doesn’t require any knowledge of T, R</a:t>
            </a:r>
          </a:p>
          <a:p>
            <a:pPr lvl="1"/>
            <a:r>
              <a:rPr lang="en-US" sz="2400" dirty="0">
                <a:latin typeface="Calibri"/>
                <a:cs typeface="Calibri"/>
              </a:rPr>
              <a:t>It eventually computes the correct average values, using just sample transitions</a:t>
            </a:r>
          </a:p>
          <a:p>
            <a:pPr lvl="1"/>
            <a:endParaRPr lang="en-US" sz="2400" dirty="0">
              <a:latin typeface="Calibri"/>
              <a:cs typeface="Calibri"/>
            </a:endParaRPr>
          </a:p>
          <a:p>
            <a:r>
              <a:rPr lang="en-US" sz="2800" dirty="0">
                <a:latin typeface="Calibri"/>
                <a:cs typeface="Calibri"/>
              </a:rPr>
              <a:t>What bad about it?</a:t>
            </a:r>
          </a:p>
          <a:p>
            <a:pPr lvl="1"/>
            <a:r>
              <a:rPr lang="en-US" sz="2400" dirty="0">
                <a:latin typeface="Calibri"/>
                <a:cs typeface="Calibri"/>
              </a:rPr>
              <a:t>It wastes information about state connections</a:t>
            </a:r>
          </a:p>
          <a:p>
            <a:pPr lvl="1"/>
            <a:r>
              <a:rPr lang="en-US" sz="2400" dirty="0">
                <a:latin typeface="Calibri"/>
                <a:cs typeface="Calibri"/>
              </a:rPr>
              <a:t>Each state must be learned separately</a:t>
            </a:r>
          </a:p>
          <a:p>
            <a:pPr lvl="1"/>
            <a:r>
              <a:rPr lang="en-US" sz="2400" dirty="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a:latin typeface="Calibri"/>
                <a:cs typeface="Calibri"/>
              </a:rPr>
              <a:t>+8</a:t>
            </a: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a:latin typeface="Calibri"/>
                <a:cs typeface="Calibri"/>
              </a:rPr>
              <a:t>+4</a:t>
            </a: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a:latin typeface="Calibri"/>
                <a:cs typeface="Calibri"/>
              </a:rPr>
              <a:t>-2</a:t>
            </a: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a:solidFill>
                  <a:schemeClr val="accent2"/>
                </a:solidFill>
                <a:latin typeface="Calibri"/>
                <a:cs typeface="Calibri"/>
              </a:rPr>
              <a:t>If B and E both go to C under this policy, how can their values be different?</a:t>
            </a: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039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a:latin typeface="Calibri"/>
                <a:cs typeface="Calibri"/>
              </a:rPr>
              <a:t>Simplified Bellman updates calculate V for a fixed policy:</a:t>
            </a:r>
          </a:p>
          <a:p>
            <a:pPr lvl="1">
              <a:lnSpc>
                <a:spcPct val="80000"/>
              </a:lnSpc>
            </a:pPr>
            <a:r>
              <a:rPr lang="en-US" sz="2400" dirty="0">
                <a:latin typeface="Calibri"/>
                <a:cs typeface="Calibri"/>
              </a:rPr>
              <a:t>Each round, replace V with a one-step-look-ahead layer over V</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r>
              <a:rPr lang="en-US" sz="2400" dirty="0">
                <a:latin typeface="Calibri"/>
                <a:cs typeface="Calibri"/>
              </a:rPr>
              <a:t>This approach fully exploited the connections between the states</a:t>
            </a:r>
          </a:p>
          <a:p>
            <a:pPr lvl="1">
              <a:lnSpc>
                <a:spcPct val="80000"/>
              </a:lnSpc>
            </a:pPr>
            <a:r>
              <a:rPr lang="en-US" sz="2400" dirty="0">
                <a:latin typeface="Calibri"/>
                <a:cs typeface="Calibri"/>
              </a:rPr>
              <a:t>Unfortunately, we need T and R to do it!</a:t>
            </a:r>
          </a:p>
          <a:p>
            <a:pPr lvl="1">
              <a:lnSpc>
                <a:spcPct val="80000"/>
              </a:lnSpc>
            </a:pPr>
            <a:endParaRPr lang="en-US" sz="2400" dirty="0">
              <a:latin typeface="Calibri"/>
              <a:cs typeface="Calibri"/>
            </a:endParaRPr>
          </a:p>
          <a:p>
            <a:pPr>
              <a:lnSpc>
                <a:spcPct val="80000"/>
              </a:lnSpc>
            </a:pPr>
            <a:r>
              <a:rPr lang="en-US" sz="2800" dirty="0">
                <a:latin typeface="Calibri"/>
                <a:cs typeface="Calibri"/>
              </a:rPr>
              <a:t>Key question: how can we do this update to V without knowing T and R?</a:t>
            </a:r>
          </a:p>
          <a:p>
            <a:pPr lvl="1">
              <a:lnSpc>
                <a:spcPct val="80000"/>
              </a:lnSpc>
            </a:pPr>
            <a:r>
              <a:rPr lang="en-US" sz="2400" dirty="0">
                <a:latin typeface="Calibri"/>
                <a:cs typeface="Calibri"/>
              </a:rPr>
              <a:t>In other words, how to we take a weighted average without knowing the weights?</a:t>
            </a: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591233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a:latin typeface="Calibri"/>
                <a:cs typeface="Calibri"/>
              </a:rPr>
              <a:t>We want to improve our estimate of V by computing these averages:</a:t>
            </a: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r>
              <a:rPr lang="en-US" sz="2800" dirty="0">
                <a:latin typeface="Calibri"/>
                <a:cs typeface="Calibri"/>
              </a:rPr>
              <a:t>Idea: Take samples of outcomes s’ (by doing the action!) and average</a:t>
            </a: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1</a:t>
              </a:r>
              <a:r>
                <a:rPr lang="en-US" dirty="0">
                  <a:solidFill>
                    <a:srgbClr val="3333FF"/>
                  </a:solidFill>
                  <a:latin typeface="Calibri"/>
                  <a:cs typeface="Calibri"/>
                </a:rPr>
                <a:t>'</a:t>
              </a: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2</a:t>
            </a:r>
            <a:r>
              <a:rPr lang="en-US" dirty="0">
                <a:solidFill>
                  <a:srgbClr val="3333FF"/>
                </a:solidFill>
                <a:latin typeface="Calibri"/>
                <a:cs typeface="Calibri"/>
              </a:rPr>
              <a:t>'</a:t>
            </a: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3</a:t>
            </a:r>
            <a:r>
              <a:rPr lang="en-US" dirty="0">
                <a:solidFill>
                  <a:srgbClr val="3333FF"/>
                </a:solidFill>
                <a:latin typeface="Calibri"/>
                <a:cs typeface="Calibri"/>
              </a:rPr>
              <a:t>'</a:t>
            </a: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4668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Difference Learning</a:t>
            </a:r>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extLst>
      <p:ext uri="{BB962C8B-B14F-4D97-AF65-F5344CB8AC3E}">
        <p14:creationId xmlns:p14="http://schemas.microsoft.com/office/powerpoint/2010/main" val="150014569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a:latin typeface="Calibri"/>
                <a:cs typeface="Calibri"/>
              </a:rPr>
              <a:t>Big idea: learn from every experience!</a:t>
            </a:r>
          </a:p>
          <a:p>
            <a:pPr lvl="1"/>
            <a:r>
              <a:rPr lang="en-US" sz="2000" dirty="0">
                <a:latin typeface="Calibri"/>
                <a:cs typeface="Calibri"/>
              </a:rPr>
              <a:t>Update V(s) each time we experience a transition (s, a, s’, r)</a:t>
            </a:r>
          </a:p>
          <a:p>
            <a:pPr lvl="1"/>
            <a:r>
              <a:rPr lang="en-US" sz="2000" dirty="0">
                <a:latin typeface="Calibri"/>
                <a:cs typeface="Calibri"/>
              </a:rPr>
              <a:t>Likely outcomes s’ will contribute updates more often</a:t>
            </a:r>
          </a:p>
          <a:p>
            <a:pPr lvl="1">
              <a:buFont typeface="Wingdings" pitchFamily="2" charset="2"/>
              <a:buNone/>
            </a:pPr>
            <a:endParaRPr lang="en-US" sz="2000" dirty="0">
              <a:latin typeface="Calibri"/>
              <a:cs typeface="Calibri"/>
            </a:endParaRPr>
          </a:p>
          <a:p>
            <a:r>
              <a:rPr lang="en-US" sz="2400" dirty="0">
                <a:latin typeface="Calibri"/>
                <a:cs typeface="Calibri"/>
              </a:rPr>
              <a:t>Temporal difference learning of values</a:t>
            </a:r>
          </a:p>
          <a:p>
            <a:pPr lvl="1"/>
            <a:r>
              <a:rPr lang="en-US" sz="2000" dirty="0">
                <a:latin typeface="Calibri"/>
                <a:cs typeface="Calibri"/>
              </a:rPr>
              <a:t>Policy still fixed, still doing evaluation!</a:t>
            </a:r>
          </a:p>
          <a:p>
            <a:pPr lvl="1"/>
            <a:r>
              <a:rPr lang="en-US" sz="2000" dirty="0">
                <a:latin typeface="Calibri"/>
                <a:cs typeface="Calibri"/>
              </a:rPr>
              <a:t>Move values toward value of whatever successor occurs: running average</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endParaRPr lang="en-US" sz="2400" dirty="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15170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a:t>Exponential moving average </a:t>
            </a:r>
          </a:p>
          <a:p>
            <a:pPr lvl="1"/>
            <a:r>
              <a:rPr lang="en-US" sz="2400" dirty="0"/>
              <a:t>The running interpolation update:</a:t>
            </a:r>
          </a:p>
          <a:p>
            <a:pPr lvl="4"/>
            <a:endParaRPr lang="en-US" sz="1600" dirty="0"/>
          </a:p>
          <a:p>
            <a:pPr lvl="1"/>
            <a:r>
              <a:rPr lang="en-US" sz="2400" dirty="0"/>
              <a:t>Makes recent samples more important:</a:t>
            </a:r>
          </a:p>
          <a:p>
            <a:pPr lvl="2"/>
            <a:endParaRPr lang="en-US" sz="2000" dirty="0"/>
          </a:p>
          <a:p>
            <a:pPr lvl="2"/>
            <a:endParaRPr lang="en-US" sz="2000" dirty="0"/>
          </a:p>
          <a:p>
            <a:pPr lvl="2"/>
            <a:endParaRPr lang="en-US" sz="2000" dirty="0"/>
          </a:p>
          <a:p>
            <a:pPr lvl="2"/>
            <a:endParaRPr lang="en-US" sz="2000" dirty="0"/>
          </a:p>
          <a:p>
            <a:pPr lvl="1"/>
            <a:r>
              <a:rPr lang="en-US" sz="2400" dirty="0"/>
              <a:t>Forgets about the past (distant past values were wrong anyway)</a:t>
            </a:r>
          </a:p>
          <a:p>
            <a:pPr lvl="1"/>
            <a:endParaRPr lang="en-US" sz="2400" dirty="0"/>
          </a:p>
          <a:p>
            <a:r>
              <a:rPr lang="en-US" sz="2800" dirty="0"/>
              <a:t>Decreasing learning rate (alpha) can give converging averages</a:t>
            </a:r>
          </a:p>
          <a:p>
            <a:endParaRPr lang="en-US" sz="2800" dirty="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18363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graphicFrame>
        <p:nvGraphicFramePr>
          <p:cNvPr id="67" name="Table 66"/>
          <p:cNvGraphicFramePr>
            <a:graphicFrameLocks noGrp="1"/>
          </p:cNvGraphicFramePr>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dirty="0">
                <a:latin typeface="Calibri"/>
                <a:cs typeface="Calibri"/>
              </a:rPr>
              <a:t>Example: Temporal Difference Learning</a:t>
            </a: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 </a:t>
            </a:r>
            <a:r>
              <a:rPr lang="el-GR" dirty="0">
                <a:latin typeface="Calibri"/>
                <a:cs typeface="Calibri"/>
                <a:sym typeface="Symbol" pitchFamily="18" charset="2"/>
              </a:rPr>
              <a:t>α</a:t>
            </a:r>
            <a:r>
              <a:rPr lang="en-US" dirty="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a:cs typeface="Calibri"/>
              </a:rPr>
              <a:t>B, east, C, -2</a:t>
            </a:r>
          </a:p>
        </p:txBody>
      </p:sp>
      <p:graphicFrame>
        <p:nvGraphicFramePr>
          <p:cNvPr id="46" name="Table 45"/>
          <p:cNvGraphicFramePr>
            <a:graphicFrameLocks noGrp="1"/>
          </p:cNvGraphicFramePr>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a:solidFill>
                            <a:schemeClr val="tx1"/>
                          </a:solidFill>
                          <a:latin typeface="Calibri" pitchFamily="34" charset="0"/>
                        </a:rPr>
                        <a:t>3</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a:cs typeface="Calibri"/>
              </a:rPr>
              <a:t>C, east, D, -2</a:t>
            </a:r>
          </a:p>
        </p:txBody>
      </p:sp>
      <p:graphicFrame>
        <p:nvGraphicFramePr>
          <p:cNvPr id="57" name="Table 56"/>
          <p:cNvGraphicFramePr>
            <a:graphicFrameLocks noGrp="1"/>
          </p:cNvGraphicFramePr>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extLst>
                    <a:ext uri="{9D8B030D-6E8A-4147-A177-3AD203B41FA5}">
                      <a16:colId xmlns:a16="http://schemas.microsoft.com/office/drawing/2014/main" val="20000"/>
                    </a:ext>
                  </a:extLst>
                </a:gridCol>
                <a:gridCol w="741485">
                  <a:extLst>
                    <a:ext uri="{9D8B030D-6E8A-4147-A177-3AD203B41FA5}">
                      <a16:colId xmlns:a16="http://schemas.microsoft.com/office/drawing/2014/main" val="20001"/>
                    </a:ext>
                  </a:extLst>
                </a:gridCol>
                <a:gridCol w="741485">
                  <a:extLst>
                    <a:ext uri="{9D8B030D-6E8A-4147-A177-3AD203B41FA5}">
                      <a16:colId xmlns:a16="http://schemas.microsoft.com/office/drawing/2014/main" val="20002"/>
                    </a:ext>
                  </a:extLst>
                </a:gridCol>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367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a:latin typeface="Calibri"/>
                <a:cs typeface="Calibri"/>
              </a:rPr>
              <a:t>TD value leaning is a model-free way to do policy evaluation, mimicking Bellman updates with running sample averages</a:t>
            </a:r>
          </a:p>
          <a:p>
            <a:r>
              <a:rPr lang="en-US" sz="2800" dirty="0">
                <a:latin typeface="Calibri"/>
                <a:cs typeface="Calibri"/>
              </a:rPr>
              <a:t>However, if we want to turn values into a (new) policy, we’re sunk:</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Idea: learn Q-values, not values</a:t>
            </a:r>
          </a:p>
          <a:p>
            <a:r>
              <a:rPr lang="en-US" sz="2800" dirty="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646323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Bandits</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689321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Reinforcement Learning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571554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a:t>Full reinforcement learning: optimal policies (like value iteration)</a:t>
            </a:r>
          </a:p>
          <a:p>
            <a:pPr lvl="1">
              <a:lnSpc>
                <a:spcPct val="90000"/>
              </a:lnSpc>
            </a:pPr>
            <a:r>
              <a:rPr lang="en-US" sz="2400" dirty="0"/>
              <a:t>You don’t know the transitions T(</a:t>
            </a:r>
            <a:r>
              <a:rPr lang="en-US" sz="2400" dirty="0" err="1"/>
              <a:t>s,a,s</a:t>
            </a:r>
            <a:r>
              <a:rPr lang="en-US" sz="2400" dirty="0"/>
              <a:t>’)</a:t>
            </a:r>
          </a:p>
          <a:p>
            <a:pPr lvl="1">
              <a:lnSpc>
                <a:spcPct val="90000"/>
              </a:lnSpc>
            </a:pPr>
            <a:r>
              <a:rPr lang="en-US" sz="2400" dirty="0"/>
              <a:t>You don’t know the rewards R(</a:t>
            </a:r>
            <a:r>
              <a:rPr lang="en-US" sz="2400" dirty="0" err="1"/>
              <a:t>s,a,s</a:t>
            </a:r>
            <a:r>
              <a:rPr lang="en-US" sz="2400" dirty="0"/>
              <a:t>’)</a:t>
            </a:r>
          </a:p>
          <a:p>
            <a:pPr lvl="1">
              <a:lnSpc>
                <a:spcPct val="90000"/>
              </a:lnSpc>
            </a:pPr>
            <a:r>
              <a:rPr lang="en-US" sz="2400" dirty="0"/>
              <a:t>You choose the actions now</a:t>
            </a:r>
            <a:endParaRPr lang="en-US" sz="2400" dirty="0">
              <a:sym typeface="Symbol" pitchFamily="18" charset="2"/>
            </a:endParaRPr>
          </a:p>
          <a:p>
            <a:pPr lvl="1">
              <a:lnSpc>
                <a:spcPct val="90000"/>
              </a:lnSpc>
            </a:pPr>
            <a:r>
              <a:rPr lang="en-US" sz="2400" dirty="0">
                <a:solidFill>
                  <a:srgbClr val="CC0000"/>
                </a:solidFill>
              </a:rPr>
              <a:t>Goal: learn the optimal policy / values</a:t>
            </a:r>
          </a:p>
          <a:p>
            <a:pPr lvl="1">
              <a:lnSpc>
                <a:spcPct val="90000"/>
              </a:lnSpc>
            </a:pPr>
            <a:endParaRPr lang="en-US" sz="2400" dirty="0"/>
          </a:p>
          <a:p>
            <a:pPr>
              <a:lnSpc>
                <a:spcPct val="90000"/>
              </a:lnSpc>
            </a:pPr>
            <a:r>
              <a:rPr lang="en-US" sz="2800" dirty="0"/>
              <a:t>In this case:</a:t>
            </a:r>
          </a:p>
          <a:p>
            <a:pPr lvl="1">
              <a:lnSpc>
                <a:spcPct val="90000"/>
              </a:lnSpc>
            </a:pPr>
            <a:r>
              <a:rPr lang="en-US" sz="2400" dirty="0"/>
              <a:t>Learner makes choices!</a:t>
            </a:r>
          </a:p>
          <a:p>
            <a:pPr lvl="1">
              <a:lnSpc>
                <a:spcPct val="90000"/>
              </a:lnSpc>
            </a:pPr>
            <a:r>
              <a:rPr lang="en-US" sz="2400" dirty="0"/>
              <a:t>Fundamental tradeoff: exploration vs. exploitation</a:t>
            </a:r>
          </a:p>
          <a:p>
            <a:pPr lvl="1">
              <a:lnSpc>
                <a:spcPct val="90000"/>
              </a:lnSpc>
            </a:pPr>
            <a:r>
              <a:rPr lang="en-US" sz="2400" dirty="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1974305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a:latin typeface="Calibri"/>
                <a:cs typeface="Calibri"/>
              </a:rPr>
              <a:t>Value iteration: find successive (depth-limited) values</a:t>
            </a:r>
          </a:p>
          <a:p>
            <a:pPr lvl="1">
              <a:lnSpc>
                <a:spcPct val="80000"/>
              </a:lnSpc>
            </a:pPr>
            <a:r>
              <a:rPr lang="en-US" sz="2000" dirty="0">
                <a:latin typeface="Calibri"/>
                <a:cs typeface="Calibri"/>
              </a:rPr>
              <a:t>Start with V</a:t>
            </a:r>
            <a:r>
              <a:rPr lang="en-US" sz="2000" baseline="-25000" dirty="0">
                <a:latin typeface="Calibri"/>
                <a:cs typeface="Calibri"/>
              </a:rPr>
              <a:t>0</a:t>
            </a:r>
            <a:r>
              <a:rPr lang="en-US" sz="2000" dirty="0">
                <a:latin typeface="Calibri"/>
                <a:cs typeface="Calibri"/>
              </a:rPr>
              <a:t>(s) = 0, which we know is right</a:t>
            </a:r>
          </a:p>
          <a:p>
            <a:pPr lvl="1">
              <a:lnSpc>
                <a:spcPct val="80000"/>
              </a:lnSpc>
            </a:pPr>
            <a:r>
              <a:rPr lang="en-US" sz="2000" dirty="0">
                <a:latin typeface="Calibri"/>
                <a:cs typeface="Calibri"/>
              </a:rPr>
              <a:t>Given </a:t>
            </a:r>
            <a:r>
              <a:rPr lang="en-US" sz="2000" dirty="0" err="1">
                <a:latin typeface="Calibri"/>
                <a:cs typeface="Calibri"/>
              </a:rPr>
              <a:t>V</a:t>
            </a:r>
            <a:r>
              <a:rPr lang="en-US" sz="2000" baseline="-25000" dirty="0" err="1">
                <a:latin typeface="Calibri"/>
                <a:cs typeface="Calibri"/>
              </a:rPr>
              <a:t>k</a:t>
            </a:r>
            <a:r>
              <a:rPr lang="en-US" sz="2000" dirty="0">
                <a:latin typeface="Calibri"/>
                <a:cs typeface="Calibri"/>
              </a:rPr>
              <a:t>, calculate the depth k+1 values for all states:</a:t>
            </a:r>
          </a:p>
          <a:p>
            <a:pPr lvl="1">
              <a:lnSpc>
                <a:spcPct val="80000"/>
              </a:lnSpc>
            </a:pPr>
            <a:endParaRPr lang="en-US" sz="2000" dirty="0">
              <a:latin typeface="Calibri"/>
              <a:cs typeface="Calibri"/>
            </a:endParaRPr>
          </a:p>
          <a:p>
            <a:pPr lvl="1">
              <a:lnSpc>
                <a:spcPct val="80000"/>
              </a:lnSpc>
            </a:pPr>
            <a:endParaRPr lang="en-US" sz="2000" dirty="0">
              <a:latin typeface="Calibri"/>
              <a:cs typeface="Calibri"/>
            </a:endParaRPr>
          </a:p>
          <a:p>
            <a:pPr lvl="1">
              <a:lnSpc>
                <a:spcPct val="80000"/>
              </a:lnSpc>
            </a:pPr>
            <a:endParaRPr lang="en-US" sz="20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But Q-values are more useful, so compute them instead</a:t>
            </a:r>
          </a:p>
          <a:p>
            <a:pPr lvl="1">
              <a:lnSpc>
                <a:spcPct val="80000"/>
              </a:lnSpc>
            </a:pPr>
            <a:r>
              <a:rPr lang="en-US" sz="2000" dirty="0">
                <a:latin typeface="Calibri"/>
                <a:cs typeface="Calibri"/>
              </a:rPr>
              <a:t>Start with Q</a:t>
            </a:r>
            <a:r>
              <a:rPr lang="en-US" sz="2000" baseline="-25000" dirty="0">
                <a:latin typeface="Calibri"/>
                <a:cs typeface="Calibri"/>
              </a:rPr>
              <a:t>0</a:t>
            </a:r>
            <a:r>
              <a:rPr lang="en-US" sz="2000" dirty="0">
                <a:latin typeface="Calibri"/>
                <a:cs typeface="Calibri"/>
              </a:rPr>
              <a:t>(</a:t>
            </a:r>
            <a:r>
              <a:rPr lang="en-US" sz="2000" dirty="0" err="1">
                <a:latin typeface="Calibri"/>
                <a:cs typeface="Calibri"/>
              </a:rPr>
              <a:t>s,a</a:t>
            </a:r>
            <a:r>
              <a:rPr lang="en-US" sz="2000" dirty="0">
                <a:latin typeface="Calibri"/>
                <a:cs typeface="Calibri"/>
              </a:rPr>
              <a:t>) = 0, which we know is right</a:t>
            </a:r>
          </a:p>
          <a:p>
            <a:pPr lvl="1">
              <a:lnSpc>
                <a:spcPct val="80000"/>
              </a:lnSpc>
            </a:pPr>
            <a:r>
              <a:rPr lang="en-US" sz="2000" dirty="0">
                <a:latin typeface="Calibri"/>
                <a:cs typeface="Calibri"/>
              </a:rPr>
              <a:t>Given </a:t>
            </a:r>
            <a:r>
              <a:rPr lang="en-US" sz="2000" dirty="0" err="1">
                <a:latin typeface="Calibri"/>
                <a:cs typeface="Calibri"/>
              </a:rPr>
              <a:t>Q</a:t>
            </a:r>
            <a:r>
              <a:rPr lang="en-US" sz="2000" baseline="-25000" dirty="0" err="1">
                <a:latin typeface="Calibri"/>
                <a:cs typeface="Calibri"/>
              </a:rPr>
              <a:t>k</a:t>
            </a:r>
            <a:r>
              <a:rPr lang="en-US" sz="2000" dirty="0">
                <a:latin typeface="Calibri"/>
                <a:cs typeface="Calibri"/>
              </a:rPr>
              <a:t>, calculate the depth k+1 q-values for all q-states:</a:t>
            </a:r>
            <a:endParaRPr lang="en-US" sz="2400" dirty="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3795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a:t>Q-Learning: sample-based Q-value iteration</a:t>
            </a:r>
          </a:p>
          <a:p>
            <a:pPr lvl="1"/>
            <a:endParaRPr lang="en-US" sz="2400" dirty="0"/>
          </a:p>
          <a:p>
            <a:pPr lvl="1"/>
            <a:endParaRPr lang="en-US" sz="2400" dirty="0"/>
          </a:p>
          <a:p>
            <a:r>
              <a:rPr lang="en-US" sz="2800" dirty="0"/>
              <a:t>Learn Q(</a:t>
            </a:r>
            <a:r>
              <a:rPr lang="en-US" sz="2800" dirty="0" err="1"/>
              <a:t>s,a</a:t>
            </a:r>
            <a:r>
              <a:rPr lang="en-US" sz="2800" dirty="0"/>
              <a:t>) values as you go</a:t>
            </a:r>
          </a:p>
          <a:p>
            <a:pPr lvl="1"/>
            <a:r>
              <a:rPr lang="en-US" sz="2400" dirty="0"/>
              <a:t>Receive a sample (</a:t>
            </a:r>
            <a:r>
              <a:rPr lang="en-US" sz="2400" dirty="0" err="1"/>
              <a:t>s,a,s’,r</a:t>
            </a:r>
            <a:r>
              <a:rPr lang="en-US" sz="2400" dirty="0"/>
              <a:t>)</a:t>
            </a:r>
          </a:p>
          <a:p>
            <a:pPr lvl="1"/>
            <a:r>
              <a:rPr lang="en-US" sz="2400" dirty="0"/>
              <a:t>Consider your old estimate:</a:t>
            </a:r>
          </a:p>
          <a:p>
            <a:pPr lvl="1"/>
            <a:r>
              <a:rPr lang="en-US" sz="2400" dirty="0"/>
              <a:t>Consider your new sample estimate:</a:t>
            </a:r>
          </a:p>
          <a:p>
            <a:pPr lvl="2"/>
            <a:endParaRPr lang="en-US" sz="2000" dirty="0"/>
          </a:p>
          <a:p>
            <a:pPr lvl="2"/>
            <a:endParaRPr lang="en-US" sz="2000" dirty="0"/>
          </a:p>
          <a:p>
            <a:pPr lvl="1"/>
            <a:r>
              <a:rPr lang="en-US" sz="2400" dirty="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58"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88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Q-Learning -- </a:t>
            </a:r>
            <a:r>
              <a:rPr lang="en-US" dirty="0" err="1"/>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568260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a:t>Amazing result: Q-learning converges to optimal policy -- even if you’re acting </a:t>
            </a:r>
            <a:r>
              <a:rPr lang="en-US" sz="2800" dirty="0" err="1"/>
              <a:t>suboptimally</a:t>
            </a:r>
            <a:r>
              <a:rPr lang="en-US" sz="2800" dirty="0"/>
              <a:t>!</a:t>
            </a:r>
          </a:p>
          <a:p>
            <a:pPr lvl="2"/>
            <a:endParaRPr lang="en-US" sz="2000" dirty="0"/>
          </a:p>
          <a:p>
            <a:r>
              <a:rPr lang="en-US" sz="2800" dirty="0"/>
              <a:t>This is called </a:t>
            </a:r>
            <a:r>
              <a:rPr lang="en-US" sz="2800" dirty="0">
                <a:solidFill>
                  <a:srgbClr val="C00000"/>
                </a:solidFill>
              </a:rPr>
              <a:t>off-policy learning</a:t>
            </a:r>
          </a:p>
          <a:p>
            <a:pPr lvl="2"/>
            <a:endParaRPr lang="en-US" sz="2000" dirty="0"/>
          </a:p>
          <a:p>
            <a:r>
              <a:rPr lang="en-US" sz="2800" dirty="0"/>
              <a:t>Caveats:</a:t>
            </a:r>
          </a:p>
          <a:p>
            <a:pPr lvl="1"/>
            <a:r>
              <a:rPr lang="en-US" sz="2400" dirty="0"/>
              <a:t>You have to explore enough</a:t>
            </a:r>
          </a:p>
          <a:p>
            <a:pPr lvl="1"/>
            <a:r>
              <a:rPr lang="en-US" sz="2400" dirty="0"/>
              <a:t>You have to eventually make the learning rate</a:t>
            </a:r>
          </a:p>
          <a:p>
            <a:pPr lvl="1">
              <a:buNone/>
            </a:pPr>
            <a:r>
              <a:rPr lang="en-US" sz="2400" dirty="0"/>
              <a:t>	small enough</a:t>
            </a:r>
          </a:p>
          <a:p>
            <a:pPr lvl="1"/>
            <a:r>
              <a:rPr lang="en-US" sz="2400" dirty="0"/>
              <a:t>… but not decrease it too quickly</a:t>
            </a:r>
          </a:p>
          <a:p>
            <a:pPr lvl="1"/>
            <a:r>
              <a:rPr lang="en-US" sz="2400" dirty="0"/>
              <a:t>Basically, in the limit, it doesn’t matter how you select actions (!)</a:t>
            </a:r>
          </a:p>
          <a:p>
            <a:pPr lvl="3"/>
            <a:endParaRPr lang="en-US" sz="1800" dirty="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927808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Exploration vs. Exploitation</a:t>
            </a:r>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0700" y="914400"/>
            <a:ext cx="8572500" cy="5715000"/>
          </a:xfrm>
          <a:prstGeom prst="rect">
            <a:avLst/>
          </a:prstGeom>
          <a:noFill/>
        </p:spPr>
      </p:pic>
    </p:spTree>
    <p:extLst>
      <p:ext uri="{BB962C8B-B14F-4D97-AF65-F5344CB8AC3E}">
        <p14:creationId xmlns:p14="http://schemas.microsoft.com/office/powerpoint/2010/main" val="3403193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a:t>Several schemes for forcing exploration</a:t>
            </a:r>
          </a:p>
          <a:p>
            <a:pPr lvl="1">
              <a:lnSpc>
                <a:spcPct val="90000"/>
              </a:lnSpc>
            </a:pPr>
            <a:r>
              <a:rPr lang="en-US" dirty="0"/>
              <a:t>Simplest: random actions (</a:t>
            </a:r>
            <a:r>
              <a:rPr lang="en-US" dirty="0">
                <a:sym typeface="Symbol" pitchFamily="18" charset="2"/>
              </a:rPr>
              <a:t>-greedy)</a:t>
            </a:r>
            <a:endParaRPr lang="en-US" dirty="0"/>
          </a:p>
          <a:p>
            <a:pPr lvl="2">
              <a:lnSpc>
                <a:spcPct val="90000"/>
              </a:lnSpc>
            </a:pPr>
            <a:r>
              <a:rPr lang="en-US" dirty="0"/>
              <a:t>Every time step, flip a coin</a:t>
            </a:r>
          </a:p>
          <a:p>
            <a:pPr lvl="2">
              <a:lnSpc>
                <a:spcPct val="90000"/>
              </a:lnSpc>
            </a:pPr>
            <a:r>
              <a:rPr lang="en-US" dirty="0"/>
              <a:t>With (small) probability </a:t>
            </a:r>
            <a:r>
              <a:rPr lang="en-US" dirty="0">
                <a:sym typeface="Symbol" pitchFamily="18" charset="2"/>
              </a:rPr>
              <a:t>, act randomly</a:t>
            </a:r>
          </a:p>
          <a:p>
            <a:pPr lvl="2">
              <a:lnSpc>
                <a:spcPct val="90000"/>
              </a:lnSpc>
            </a:pPr>
            <a:r>
              <a:rPr lang="en-US" dirty="0"/>
              <a:t>With (large) probability 1-</a:t>
            </a:r>
            <a:r>
              <a:rPr lang="en-US" dirty="0">
                <a:sym typeface="Symbol" pitchFamily="18" charset="2"/>
              </a:rPr>
              <a:t>, act on current policy</a:t>
            </a:r>
          </a:p>
          <a:p>
            <a:pPr lvl="2">
              <a:lnSpc>
                <a:spcPct val="90000"/>
              </a:lnSpc>
            </a:pPr>
            <a:endParaRPr lang="en-US" dirty="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115075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a:t>Several schemes for forcing exploration</a:t>
            </a:r>
          </a:p>
          <a:p>
            <a:pPr lvl="1">
              <a:lnSpc>
                <a:spcPct val="90000"/>
              </a:lnSpc>
            </a:pPr>
            <a:r>
              <a:rPr lang="en-US" dirty="0"/>
              <a:t>Simplest: random actions (</a:t>
            </a:r>
            <a:r>
              <a:rPr lang="en-US" dirty="0">
                <a:sym typeface="Symbol" pitchFamily="18" charset="2"/>
              </a:rPr>
              <a:t>-greedy)</a:t>
            </a:r>
            <a:endParaRPr lang="en-US" dirty="0"/>
          </a:p>
          <a:p>
            <a:pPr lvl="2">
              <a:lnSpc>
                <a:spcPct val="90000"/>
              </a:lnSpc>
            </a:pPr>
            <a:r>
              <a:rPr lang="en-US" dirty="0"/>
              <a:t>Every time step, flip a coin</a:t>
            </a:r>
          </a:p>
          <a:p>
            <a:pPr lvl="2">
              <a:lnSpc>
                <a:spcPct val="90000"/>
              </a:lnSpc>
            </a:pPr>
            <a:r>
              <a:rPr lang="en-US" dirty="0"/>
              <a:t>With (small) probability </a:t>
            </a:r>
            <a:r>
              <a:rPr lang="en-US" dirty="0">
                <a:sym typeface="Symbol" pitchFamily="18" charset="2"/>
              </a:rPr>
              <a:t>, act randomly</a:t>
            </a:r>
          </a:p>
          <a:p>
            <a:pPr lvl="2">
              <a:lnSpc>
                <a:spcPct val="90000"/>
              </a:lnSpc>
            </a:pPr>
            <a:r>
              <a:rPr lang="en-US" dirty="0"/>
              <a:t>With (large) probability 1-</a:t>
            </a:r>
            <a:r>
              <a:rPr lang="en-US" dirty="0">
                <a:sym typeface="Symbol" pitchFamily="18" charset="2"/>
              </a:rPr>
              <a:t>, act on current policy</a:t>
            </a:r>
          </a:p>
          <a:p>
            <a:pPr lvl="2">
              <a:lnSpc>
                <a:spcPct val="90000"/>
              </a:lnSpc>
            </a:pPr>
            <a:endParaRPr lang="en-US" dirty="0">
              <a:sym typeface="Symbol" pitchFamily="18" charset="2"/>
            </a:endParaRPr>
          </a:p>
          <a:p>
            <a:pPr lvl="1">
              <a:lnSpc>
                <a:spcPct val="90000"/>
              </a:lnSpc>
            </a:pPr>
            <a:r>
              <a:rPr lang="en-US" dirty="0">
                <a:sym typeface="Symbol" pitchFamily="18" charset="2"/>
              </a:rPr>
              <a:t>Problems with random actions?</a:t>
            </a:r>
          </a:p>
          <a:p>
            <a:pPr lvl="2">
              <a:lnSpc>
                <a:spcPct val="90000"/>
              </a:lnSpc>
            </a:pPr>
            <a:r>
              <a:rPr lang="en-US" dirty="0">
                <a:sym typeface="Symbol" pitchFamily="18" charset="2"/>
              </a:rPr>
              <a:t>You do eventually explore the space, but keep thrashing around once learning is done</a:t>
            </a:r>
          </a:p>
          <a:p>
            <a:pPr lvl="2">
              <a:lnSpc>
                <a:spcPct val="90000"/>
              </a:lnSpc>
            </a:pPr>
            <a:r>
              <a:rPr lang="en-US" dirty="0">
                <a:sym typeface="Symbol" pitchFamily="18" charset="2"/>
              </a:rPr>
              <a:t>One solution: lower  over time</a:t>
            </a:r>
          </a:p>
          <a:p>
            <a:pPr lvl="2">
              <a:lnSpc>
                <a:spcPct val="90000"/>
              </a:lnSpc>
            </a:pPr>
            <a:r>
              <a:rPr lang="en-US" dirty="0">
                <a:sym typeface="Symbol" pitchFamily="18" charset="2"/>
              </a:rPr>
              <a:t>Another solution: exploration functions</a:t>
            </a:r>
          </a:p>
          <a:p>
            <a:pPr>
              <a:lnSpc>
                <a:spcPct val="90000"/>
              </a:lnSpc>
            </a:pPr>
            <a:endParaRPr lang="en-US" dirty="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33091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Exploration Functions</a:t>
            </a:r>
          </a:p>
        </p:txBody>
      </p:sp>
      <p:sp>
        <p:nvSpPr>
          <p:cNvPr id="24579" name="Rectangle 3"/>
          <p:cNvSpPr>
            <a:spLocks noGrp="1" noChangeArrowheads="1"/>
          </p:cNvSpPr>
          <p:nvPr>
            <p:ph idx="1"/>
          </p:nvPr>
        </p:nvSpPr>
        <p:spPr>
          <a:xfrm>
            <a:off x="304800" y="1219200"/>
            <a:ext cx="11506200" cy="4729164"/>
          </a:xfrm>
        </p:spPr>
        <p:txBody>
          <a:bodyPr/>
          <a:lstStyle/>
          <a:p>
            <a:r>
              <a:rPr lang="en-US" sz="2800" dirty="0"/>
              <a:t>When to explore?</a:t>
            </a:r>
          </a:p>
          <a:p>
            <a:pPr lvl="1"/>
            <a:r>
              <a:rPr lang="en-US" sz="2400" dirty="0"/>
              <a:t>Random actions: explore a fixed amount</a:t>
            </a:r>
          </a:p>
          <a:p>
            <a:pPr lvl="1"/>
            <a:r>
              <a:rPr lang="en-US" sz="2400" dirty="0"/>
              <a:t>Better idea: explore areas whose badness is not</a:t>
            </a:r>
          </a:p>
          <a:p>
            <a:pPr lvl="1">
              <a:spcBef>
                <a:spcPts val="76"/>
              </a:spcBef>
              <a:buNone/>
            </a:pPr>
            <a:r>
              <a:rPr lang="en-US" sz="2400" dirty="0"/>
              <a:t>	(yet) established, eventually stop exploring</a:t>
            </a:r>
          </a:p>
          <a:p>
            <a:pPr lvl="4"/>
            <a:endParaRPr lang="en-US" sz="1600" dirty="0"/>
          </a:p>
          <a:p>
            <a:r>
              <a:rPr lang="en-US" sz="2800" dirty="0"/>
              <a:t>Exploration function</a:t>
            </a:r>
          </a:p>
          <a:p>
            <a:pPr lvl="1"/>
            <a:r>
              <a:rPr lang="en-US" sz="2400" dirty="0"/>
              <a:t>Takes a value estimate u and a visit count n, and</a:t>
            </a:r>
          </a:p>
          <a:p>
            <a:pPr lvl="1">
              <a:spcBef>
                <a:spcPts val="76"/>
              </a:spcBef>
              <a:buNone/>
            </a:pPr>
            <a:r>
              <a:rPr lang="en-US" sz="2400" dirty="0"/>
              <a:t>	returns an optimistic utility, e.g.</a:t>
            </a:r>
          </a:p>
          <a:p>
            <a:pPr lvl="1">
              <a:buNone/>
            </a:pPr>
            <a:endParaRPr lang="en-US" sz="2400" dirty="0"/>
          </a:p>
          <a:p>
            <a:pPr lvl="1"/>
            <a:endParaRPr lang="en-US" dirty="0"/>
          </a:p>
          <a:p>
            <a:pPr lvl="1"/>
            <a:endParaRPr lang="en-US" sz="2400" dirty="0"/>
          </a:p>
          <a:p>
            <a:pPr lvl="1"/>
            <a:r>
              <a:rPr lang="en-US" sz="2400" dirty="0"/>
              <a:t>Note: this propagates the “bonus” back to states that lead to unknown states as well!</a:t>
            </a:r>
          </a:p>
          <a:p>
            <a:pPr lvl="1">
              <a:buNone/>
            </a:pPr>
            <a:r>
              <a:rPr lang="en-US" sz="2400" dirty="0"/>
              <a:t>				</a:t>
            </a:r>
          </a:p>
        </p:txBody>
      </p:sp>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41512" y="1219564"/>
            <a:ext cx="4621888" cy="3352072"/>
          </a:xfrm>
          <a:prstGeom prst="rect">
            <a:avLst/>
          </a:prstGeom>
          <a:noFill/>
        </p:spPr>
      </p:pic>
      <p:pic>
        <p:nvPicPr>
          <p:cNvPr id="15" name="Picture 14" descr="txp_fig"/>
          <p:cNvPicPr>
            <a:picLocks noChangeAspect="1"/>
          </p:cNvPicPr>
          <p:nvPr>
            <p:custDataLst>
              <p:tags r:id="rId1"/>
            </p:custDataLst>
          </p:nvPr>
        </p:nvPicPr>
        <p:blipFill>
          <a:blip r:embed="rId7" cstate="print"/>
          <a:stretch>
            <a:fillRect/>
          </a:stretch>
        </p:blipFill>
        <p:spPr bwMode="auto">
          <a:xfrm>
            <a:off x="5190978" y="4261336"/>
            <a:ext cx="2495069" cy="304596"/>
          </a:xfrm>
          <a:prstGeom prst="rect">
            <a:avLst/>
          </a:prstGeom>
          <a:noFill/>
          <a:ln/>
          <a:effectLst/>
        </p:spPr>
      </p:pic>
      <p:pic>
        <p:nvPicPr>
          <p:cNvPr id="9" name="Picture 8" descr="txp_fig"/>
          <p:cNvPicPr>
            <a:picLocks noChangeAspect="1"/>
          </p:cNvPicPr>
          <p:nvPr>
            <p:custDataLst>
              <p:tags r:id="rId2"/>
            </p:custDataLst>
          </p:nvPr>
        </p:nvPicPr>
        <p:blipFill>
          <a:blip r:embed="rId8" cstate="print"/>
          <a:stretch>
            <a:fillRect/>
          </a:stretch>
        </p:blipFill>
        <p:spPr bwMode="auto">
          <a:xfrm>
            <a:off x="4175618" y="5422668"/>
            <a:ext cx="6339982" cy="444732"/>
          </a:xfrm>
          <a:prstGeom prst="rect">
            <a:avLst/>
          </a:prstGeom>
          <a:noFill/>
          <a:ln/>
          <a:effectLst/>
        </p:spPr>
      </p:pic>
      <p:sp>
        <p:nvSpPr>
          <p:cNvPr id="11" name="TextBox 10"/>
          <p:cNvSpPr txBox="1"/>
          <p:nvPr/>
        </p:nvSpPr>
        <p:spPr>
          <a:xfrm>
            <a:off x="1447800" y="5348056"/>
            <a:ext cx="3048000" cy="461665"/>
          </a:xfrm>
          <a:prstGeom prst="rect">
            <a:avLst/>
          </a:prstGeom>
          <a:noFill/>
        </p:spPr>
        <p:txBody>
          <a:bodyPr wrap="square" rtlCol="0">
            <a:spAutoFit/>
          </a:bodyPr>
          <a:lstStyle/>
          <a:p>
            <a:r>
              <a:rPr lang="en-US" sz="2400" dirty="0">
                <a:latin typeface="Calibri" pitchFamily="34" charset="0"/>
              </a:rPr>
              <a:t>Modified Q-Update:</a:t>
            </a:r>
          </a:p>
        </p:txBody>
      </p:sp>
      <p:pic>
        <p:nvPicPr>
          <p:cNvPr id="16" name="Picture 15" descr="txp_fig"/>
          <p:cNvPicPr>
            <a:picLocks noChangeAspect="1"/>
          </p:cNvPicPr>
          <p:nvPr>
            <p:custDataLst>
              <p:tags r:id="rId3"/>
            </p:custDataLst>
          </p:nvPr>
        </p:nvPicPr>
        <p:blipFill>
          <a:blip r:embed="rId9" cstate="print"/>
          <a:stretch>
            <a:fillRect/>
          </a:stretch>
        </p:blipFill>
        <p:spPr bwMode="auto">
          <a:xfrm>
            <a:off x="4171950" y="4813068"/>
            <a:ext cx="4771074" cy="444715"/>
          </a:xfrm>
          <a:prstGeom prst="rect">
            <a:avLst/>
          </a:prstGeom>
          <a:noFill/>
          <a:ln/>
          <a:effectLst/>
        </p:spPr>
      </p:pic>
      <p:sp>
        <p:nvSpPr>
          <p:cNvPr id="14" name="TextBox 13"/>
          <p:cNvSpPr txBox="1"/>
          <p:nvPr/>
        </p:nvSpPr>
        <p:spPr>
          <a:xfrm>
            <a:off x="1447800" y="4738456"/>
            <a:ext cx="3048000" cy="461665"/>
          </a:xfrm>
          <a:prstGeom prst="rect">
            <a:avLst/>
          </a:prstGeom>
          <a:noFill/>
        </p:spPr>
        <p:txBody>
          <a:bodyPr wrap="square" rtlCol="0">
            <a:spAutoFit/>
          </a:bodyPr>
          <a:lstStyle/>
          <a:p>
            <a:r>
              <a:rPr lang="en-US" sz="2400" dirty="0">
                <a:latin typeface="Calibri" pitchFamily="34" charset="0"/>
              </a:rPr>
              <a:t>Regular Q-Update:</a:t>
            </a:r>
          </a:p>
        </p:txBody>
      </p:sp>
    </p:spTree>
    <p:extLst>
      <p:ext uri="{BB962C8B-B14F-4D97-AF65-F5344CB8AC3E}">
        <p14:creationId xmlns:p14="http://schemas.microsoft.com/office/powerpoint/2010/main" val="371827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Double-Bandit MDP</a:t>
            </a:r>
          </a:p>
        </p:txBody>
      </p:sp>
      <p:sp>
        <p:nvSpPr>
          <p:cNvPr id="3" name="Content Placeholder 2"/>
          <p:cNvSpPr>
            <a:spLocks noGrp="1"/>
          </p:cNvSpPr>
          <p:nvPr>
            <p:ph idx="1"/>
          </p:nvPr>
        </p:nvSpPr>
        <p:spPr>
          <a:xfrm>
            <a:off x="406400" y="1371600"/>
            <a:ext cx="11379200" cy="4729164"/>
          </a:xfrm>
        </p:spPr>
        <p:txBody>
          <a:bodyPr/>
          <a:lstStyle/>
          <a:p>
            <a:r>
              <a:rPr lang="en-US" sz="2400" dirty="0"/>
              <a:t>Actions: </a:t>
            </a:r>
            <a:r>
              <a:rPr lang="en-US" sz="2400" i="1" dirty="0">
                <a:solidFill>
                  <a:srgbClr val="3333FF"/>
                </a:solidFill>
              </a:rPr>
              <a:t>Blue</a:t>
            </a:r>
            <a:r>
              <a:rPr lang="en-US" sz="2400" i="1" dirty="0"/>
              <a:t>, </a:t>
            </a:r>
            <a:r>
              <a:rPr lang="en-US" sz="2400" i="1" dirty="0">
                <a:solidFill>
                  <a:srgbClr val="C00000"/>
                </a:solidFill>
              </a:rPr>
              <a:t>Red</a:t>
            </a:r>
          </a:p>
          <a:p>
            <a:r>
              <a:rPr lang="en-US" sz="2400" dirty="0"/>
              <a:t>States: </a:t>
            </a:r>
            <a:r>
              <a:rPr lang="en-US" sz="2400" dirty="0">
                <a:solidFill>
                  <a:srgbClr val="008000"/>
                </a:solidFill>
              </a:rPr>
              <a:t>Win</a:t>
            </a:r>
            <a:r>
              <a:rPr lang="en-US" sz="2400" dirty="0">
                <a:solidFill>
                  <a:schemeClr val="tx1"/>
                </a:solidFill>
              </a:rPr>
              <a:t>, Lose</a:t>
            </a: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pitchFamily="34" charset="0"/>
              </a:rPr>
              <a:t>W</a:t>
            </a: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pitchFamily="34" charset="0"/>
              </a:rPr>
              <a:t>L</a:t>
            </a: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a:latin typeface="Calibri" pitchFamily="34" charset="0"/>
              </a:rPr>
              <a:t>0.25 	</a:t>
            </a:r>
            <a:r>
              <a:rPr lang="en-US" sz="2400" dirty="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a:latin typeface="Calibri" pitchFamily="34" charset="0"/>
              </a:rPr>
              <a:t>0.75 </a:t>
            </a:r>
          </a:p>
          <a:p>
            <a:r>
              <a:rPr lang="en-US" sz="2400" dirty="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a:latin typeface="Calibri" pitchFamily="34" charset="0"/>
              </a:rPr>
              <a:t>0.75 	</a:t>
            </a:r>
            <a:r>
              <a:rPr lang="en-US" sz="2400" dirty="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a:latin typeface="Calibri" pitchFamily="34" charset="0"/>
              </a:rPr>
              <a:t>0.25 </a:t>
            </a:r>
          </a:p>
          <a:p>
            <a:r>
              <a:rPr lang="en-US" sz="2400" dirty="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libri" pitchFamily="34" charset="0"/>
              </a:rPr>
              <a:t>No discount</a:t>
            </a:r>
          </a:p>
          <a:p>
            <a:pPr algn="ctr"/>
            <a:endParaRPr lang="en-US" sz="400" i="1" dirty="0">
              <a:solidFill>
                <a:schemeClr val="tx1"/>
              </a:solidFill>
              <a:latin typeface="Calibri" pitchFamily="34" charset="0"/>
            </a:endParaRPr>
          </a:p>
          <a:p>
            <a:pPr algn="ctr"/>
            <a:r>
              <a:rPr lang="en-US" sz="2000" i="1" dirty="0">
                <a:solidFill>
                  <a:schemeClr val="tx1"/>
                </a:solidFill>
                <a:latin typeface="Calibri" pitchFamily="34" charset="0"/>
              </a:rPr>
              <a:t>100 time steps</a:t>
            </a:r>
            <a:endParaRPr lang="en-US" sz="800" i="1" dirty="0">
              <a:solidFill>
                <a:schemeClr val="tx1"/>
              </a:solidFill>
              <a:latin typeface="Calibri" pitchFamily="34" charset="0"/>
            </a:endParaRPr>
          </a:p>
          <a:p>
            <a:pPr algn="ctr"/>
            <a:endParaRPr lang="en-US" sz="400" i="1" dirty="0">
              <a:solidFill>
                <a:schemeClr val="tx1"/>
              </a:solidFill>
              <a:latin typeface="Calibri" pitchFamily="34" charset="0"/>
            </a:endParaRPr>
          </a:p>
          <a:p>
            <a:pPr algn="ctr"/>
            <a:r>
              <a:rPr lang="en-US" sz="2000" i="1" dirty="0">
                <a:solidFill>
                  <a:schemeClr val="tx1"/>
                </a:solidFill>
                <a:latin typeface="Calibri" pitchFamily="34" charset="0"/>
              </a:rPr>
              <a:t>Both states have the same value</a:t>
            </a:r>
          </a:p>
        </p:txBody>
      </p:sp>
    </p:spTree>
    <p:extLst>
      <p:ext uri="{BB962C8B-B14F-4D97-AF65-F5344CB8AC3E}">
        <p14:creationId xmlns:p14="http://schemas.microsoft.com/office/powerpoint/2010/main" val="59368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a:t>
            </a:r>
          </a:p>
        </p:txBody>
      </p:sp>
      <p:sp>
        <p:nvSpPr>
          <p:cNvPr id="3" name="Content Placeholder 2"/>
          <p:cNvSpPr>
            <a:spLocks noGrp="1"/>
          </p:cNvSpPr>
          <p:nvPr>
            <p:ph idx="1"/>
          </p:nvPr>
        </p:nvSpPr>
        <p:spPr>
          <a:xfrm>
            <a:off x="406400" y="1366836"/>
            <a:ext cx="4927600" cy="4729164"/>
          </a:xfrm>
        </p:spPr>
        <p:txBody>
          <a:bodyPr/>
          <a:lstStyle/>
          <a:p>
            <a:r>
              <a:rPr lang="en-US" sz="2200" dirty="0"/>
              <a:t>Even if you learn the optimal policy, you still make mistakes along the way!</a:t>
            </a:r>
          </a:p>
          <a:p>
            <a:r>
              <a:rPr lang="en-US" sz="2200" dirty="0"/>
              <a:t>Regret is a measure of your total mistake cost: the difference between your (expected) rewards, including youthful </a:t>
            </a:r>
            <a:r>
              <a:rPr lang="en-US" sz="2200" dirty="0" err="1"/>
              <a:t>suboptimality</a:t>
            </a:r>
            <a:r>
              <a:rPr lang="en-US" sz="2200" dirty="0"/>
              <a:t>, and optimal (expected) rewards</a:t>
            </a:r>
          </a:p>
          <a:p>
            <a:r>
              <a:rPr lang="en-US" sz="2200" dirty="0"/>
              <a:t>Minimizing regret goes beyond learning to be optimal – it requires optimally learning to be optimal</a:t>
            </a:r>
          </a:p>
          <a:p>
            <a:r>
              <a:rPr lang="en-US" sz="2200" dirty="0"/>
              <a:t>Example: random exploration and exploration functions both end up optimal, but random exploration has higher regret</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9758" y="1447800"/>
            <a:ext cx="6889574" cy="4572000"/>
          </a:xfrm>
          <a:prstGeom prst="rect">
            <a:avLst/>
          </a:prstGeom>
          <a:noFill/>
        </p:spPr>
      </p:pic>
    </p:spTree>
    <p:extLst>
      <p:ext uri="{BB962C8B-B14F-4D97-AF65-F5344CB8AC3E}">
        <p14:creationId xmlns:p14="http://schemas.microsoft.com/office/powerpoint/2010/main" val="61768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Q-Learning</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extLst>
      <p:ext uri="{BB962C8B-B14F-4D97-AF65-F5344CB8AC3E}">
        <p14:creationId xmlns:p14="http://schemas.microsoft.com/office/powerpoint/2010/main" val="1934193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Generalizing 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a:t>Basic Q-Learning keeps a table of all q-values</a:t>
            </a:r>
          </a:p>
          <a:p>
            <a:pPr lvl="2">
              <a:lnSpc>
                <a:spcPct val="90000"/>
              </a:lnSpc>
            </a:pPr>
            <a:endParaRPr lang="en-US" sz="1800" dirty="0"/>
          </a:p>
          <a:p>
            <a:pPr>
              <a:lnSpc>
                <a:spcPct val="90000"/>
              </a:lnSpc>
            </a:pPr>
            <a:r>
              <a:rPr lang="en-US" sz="2400" dirty="0"/>
              <a:t>In realistic situations, we cannot possibly learn about every single state!</a:t>
            </a:r>
          </a:p>
          <a:p>
            <a:pPr lvl="1">
              <a:lnSpc>
                <a:spcPct val="90000"/>
              </a:lnSpc>
            </a:pPr>
            <a:r>
              <a:rPr lang="en-US" sz="2000" dirty="0"/>
              <a:t>Too many states to visit them all in training</a:t>
            </a:r>
          </a:p>
          <a:p>
            <a:pPr lvl="1">
              <a:lnSpc>
                <a:spcPct val="90000"/>
              </a:lnSpc>
            </a:pPr>
            <a:r>
              <a:rPr lang="en-US" sz="2000" dirty="0"/>
              <a:t>Too many states to hold the q-tables in memory</a:t>
            </a:r>
          </a:p>
          <a:p>
            <a:pPr lvl="2">
              <a:lnSpc>
                <a:spcPct val="90000"/>
              </a:lnSpc>
            </a:pPr>
            <a:endParaRPr lang="en-US" sz="1800" dirty="0"/>
          </a:p>
          <a:p>
            <a:pPr>
              <a:lnSpc>
                <a:spcPct val="90000"/>
              </a:lnSpc>
            </a:pPr>
            <a:r>
              <a:rPr lang="en-US" sz="2400" dirty="0"/>
              <a:t>Instead, we want to generalize:</a:t>
            </a:r>
          </a:p>
          <a:p>
            <a:pPr lvl="1">
              <a:lnSpc>
                <a:spcPct val="90000"/>
              </a:lnSpc>
            </a:pPr>
            <a:r>
              <a:rPr lang="en-US" sz="2000" dirty="0"/>
              <a:t>Learn about some small number of training states from experience</a:t>
            </a:r>
          </a:p>
          <a:p>
            <a:pPr lvl="1">
              <a:lnSpc>
                <a:spcPct val="90000"/>
              </a:lnSpc>
            </a:pPr>
            <a:r>
              <a:rPr lang="en-US" sz="2000" dirty="0"/>
              <a:t>Generalize that experience to new, similar situations</a:t>
            </a:r>
          </a:p>
          <a:p>
            <a:pPr lvl="1">
              <a:lnSpc>
                <a:spcPct val="90000"/>
              </a:lnSpc>
            </a:pPr>
            <a:r>
              <a:rPr lang="en-US" sz="2000" dirty="0"/>
              <a:t>This is a fundamental idea in machine learning, and we’ll see it over and over again</a:t>
            </a:r>
          </a:p>
          <a:p>
            <a:pPr lvl="1">
              <a:lnSpc>
                <a:spcPct val="90000"/>
              </a:lnSpc>
            </a:pPr>
            <a:endParaRPr lang="en-US" sz="20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pic>
        <p:nvPicPr>
          <p:cNvPr id="3" name="Picture 2"/>
          <p:cNvPicPr>
            <a:picLocks noChangeAspect="1"/>
          </p:cNvPicPr>
          <p:nvPr/>
        </p:nvPicPr>
        <p:blipFill>
          <a:blip r:embed="rId5"/>
          <a:stretch>
            <a:fillRect/>
          </a:stretch>
        </p:blipFill>
        <p:spPr>
          <a:xfrm>
            <a:off x="8991600" y="3428759"/>
            <a:ext cx="1295400" cy="815687"/>
          </a:xfrm>
          <a:prstGeom prst="rect">
            <a:avLst/>
          </a:prstGeom>
        </p:spPr>
      </p:pic>
    </p:spTree>
    <p:extLst>
      <p:ext uri="{BB962C8B-B14F-4D97-AF65-F5344CB8AC3E}">
        <p14:creationId xmlns:p14="http://schemas.microsoft.com/office/powerpoint/2010/main" val="133316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Flashback: 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2862492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a:t>Using a feature representation, we can write a q function (or value function) for any state using a few weights:</a:t>
            </a:r>
          </a:p>
          <a:p>
            <a:pPr>
              <a:lnSpc>
                <a:spcPct val="90000"/>
              </a:lnSpc>
            </a:pPr>
            <a:endParaRPr lang="en-US" sz="2400" dirty="0"/>
          </a:p>
          <a:p>
            <a:pPr>
              <a:lnSpc>
                <a:spcPct val="90000"/>
              </a:lnSpc>
            </a:pPr>
            <a:endParaRPr lang="en-US" sz="2400" dirty="0"/>
          </a:p>
          <a:p>
            <a:pPr>
              <a:lnSpc>
                <a:spcPct val="90000"/>
              </a:lnSpc>
            </a:pPr>
            <a:endParaRPr lang="en-US" sz="4000" dirty="0"/>
          </a:p>
          <a:p>
            <a:pPr>
              <a:lnSpc>
                <a:spcPct val="90000"/>
              </a:lnSpc>
            </a:pPr>
            <a:endParaRPr lang="en-US" sz="2400" dirty="0"/>
          </a:p>
          <a:p>
            <a:pPr>
              <a:lnSpc>
                <a:spcPct val="90000"/>
              </a:lnSpc>
            </a:pPr>
            <a:r>
              <a:rPr lang="en-US" sz="2400" dirty="0"/>
              <a:t>Advantage: our experience is summed up in a few powerful numbers</a:t>
            </a:r>
          </a:p>
          <a:p>
            <a:pPr>
              <a:lnSpc>
                <a:spcPct val="90000"/>
              </a:lnSpc>
            </a:pPr>
            <a:endParaRPr lang="en-US" sz="2400" dirty="0"/>
          </a:p>
          <a:p>
            <a:pPr>
              <a:lnSpc>
                <a:spcPct val="90000"/>
              </a:lnSpc>
            </a:pPr>
            <a:r>
              <a:rPr lang="en-US" sz="2400" dirty="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5"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6" cstate="print"/>
          <a:srcRect/>
          <a:stretch>
            <a:fillRect/>
          </a:stretch>
        </p:blipFill>
        <p:spPr bwMode="auto">
          <a:xfrm>
            <a:off x="1600200" y="3398837"/>
            <a:ext cx="7835900" cy="334963"/>
          </a:xfrm>
          <a:prstGeom prst="rect">
            <a:avLst/>
          </a:prstGeom>
          <a:noFill/>
          <a:ln w="9525">
            <a:noFill/>
            <a:miter lim="800000"/>
            <a:headEnd/>
            <a:tailEnd/>
          </a:ln>
        </p:spPr>
      </p:pic>
    </p:spTree>
    <p:extLst>
      <p:ext uri="{BB962C8B-B14F-4D97-AF65-F5344CB8AC3E}">
        <p14:creationId xmlns:p14="http://schemas.microsoft.com/office/powerpoint/2010/main" val="3401240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a:t>Q-learning with linear Q-functions:</a:t>
            </a:r>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r>
              <a:rPr lang="en-US" sz="2400" dirty="0"/>
              <a:t>Intuitive interpretation:</a:t>
            </a:r>
          </a:p>
          <a:p>
            <a:pPr lvl="1">
              <a:lnSpc>
                <a:spcPct val="80000"/>
              </a:lnSpc>
            </a:pPr>
            <a:r>
              <a:rPr lang="en-US" sz="2000" dirty="0"/>
              <a:t>Adjust weights of active features</a:t>
            </a:r>
          </a:p>
          <a:p>
            <a:pPr lvl="1">
              <a:lnSpc>
                <a:spcPct val="80000"/>
              </a:lnSpc>
            </a:pPr>
            <a:r>
              <a:rPr lang="en-US" sz="2000" dirty="0"/>
              <a:t>E.g., if something unexpectedly bad happens, blame the features that were on: </a:t>
            </a:r>
            <a:r>
              <a:rPr lang="en-US" sz="2000" dirty="0" err="1"/>
              <a:t>disprefer</a:t>
            </a:r>
            <a:r>
              <a:rPr lang="en-US" sz="2000" dirty="0"/>
              <a:t> all states with that state’s features</a:t>
            </a:r>
          </a:p>
          <a:p>
            <a:pPr lvl="4">
              <a:lnSpc>
                <a:spcPct val="80000"/>
              </a:lnSpc>
            </a:pPr>
            <a:endParaRPr lang="en-US" sz="1200" dirty="0"/>
          </a:p>
          <a:p>
            <a:pPr>
              <a:lnSpc>
                <a:spcPct val="80000"/>
              </a:lnSpc>
            </a:pPr>
            <a:r>
              <a:rPr lang="en-US" sz="2400" dirty="0"/>
              <a:t>Formal justification: online least squares</a:t>
            </a:r>
          </a:p>
        </p:txBody>
      </p:sp>
      <p:pic>
        <p:nvPicPr>
          <p:cNvPr id="18" name="Picture 17" descr="txp_fig"/>
          <p:cNvPicPr>
            <a:picLocks noChangeAspect="1"/>
          </p:cNvPicPr>
          <p:nvPr>
            <p:custDataLst>
              <p:tags r:id="rId1"/>
            </p:custDataLst>
          </p:nvPr>
        </p:nvPicPr>
        <p:blipFill>
          <a:blip r:embed="rId8"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9"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2"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980714" y="2438400"/>
            <a:ext cx="2940050" cy="2845932"/>
          </a:xfrm>
          <a:prstGeom prst="rect">
            <a:avLst/>
          </a:prstGeom>
          <a:noFill/>
        </p:spPr>
      </p:pic>
    </p:spTree>
    <p:extLst>
      <p:ext uri="{BB962C8B-B14F-4D97-AF65-F5344CB8AC3E}">
        <p14:creationId xmlns:p14="http://schemas.microsoft.com/office/powerpoint/2010/main" val="25169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48AFC3-FE82-EE4E-A547-3C31521850C4}"/>
              </a:ext>
            </a:extLst>
          </p:cNvPr>
          <p:cNvSpPr>
            <a:spLocks noGrp="1"/>
          </p:cNvSpPr>
          <p:nvPr>
            <p:ph type="body" idx="1"/>
          </p:nvPr>
        </p:nvSpPr>
        <p:spPr>
          <a:xfrm>
            <a:off x="399684" y="1416050"/>
            <a:ext cx="4823751" cy="5130798"/>
          </a:xfrm>
        </p:spPr>
        <p:txBody>
          <a:bodyPr>
            <a:normAutofit/>
          </a:bodyPr>
          <a:lstStyle/>
          <a:p>
            <a:pPr marL="101600" indent="0">
              <a:buNone/>
            </a:pPr>
            <a:r>
              <a:rPr lang="en-US" dirty="0"/>
              <a:t>Chapter 22 – Reinforcement Learning</a:t>
            </a:r>
            <a:br>
              <a:rPr lang="en-US" dirty="0"/>
            </a:br>
            <a:r>
              <a:rPr lang="en-US" dirty="0"/>
              <a:t>Sections 22.1-22.5</a:t>
            </a:r>
          </a:p>
          <a:p>
            <a:pPr marL="101600" indent="0">
              <a:buNone/>
            </a:pPr>
            <a:endParaRPr lang="en-US" dirty="0"/>
          </a:p>
          <a:p>
            <a:pPr marL="101600" indent="0">
              <a:buNone/>
            </a:pPr>
            <a:r>
              <a:rPr lang="en-US" dirty="0"/>
              <a:t>Chapter 17.3 – Bandit Problems</a:t>
            </a:r>
          </a:p>
          <a:p>
            <a:pPr marL="101600" indent="0">
              <a:buNone/>
            </a:pPr>
            <a:endParaRPr lang="en-US" dirty="0"/>
          </a:p>
          <a:p>
            <a:pPr marL="101600" indent="0">
              <a:buNone/>
            </a:pPr>
            <a:r>
              <a:rPr lang="en-US" dirty="0"/>
              <a:t>(These topics won’t be on Tuesday’s midterm)</a:t>
            </a:r>
          </a:p>
        </p:txBody>
      </p:sp>
      <p:sp>
        <p:nvSpPr>
          <p:cNvPr id="3" name="Text Placeholder 2">
            <a:extLst>
              <a:ext uri="{FF2B5EF4-FFF2-40B4-BE49-F238E27FC236}">
                <a16:creationId xmlns:a16="http://schemas.microsoft.com/office/drawing/2014/main" id="{A4908A78-BB33-D740-A1A0-FF42B851C1E9}"/>
              </a:ext>
            </a:extLst>
          </p:cNvPr>
          <p:cNvSpPr>
            <a:spLocks noGrp="1"/>
          </p:cNvSpPr>
          <p:nvPr>
            <p:ph type="body" idx="2"/>
          </p:nvPr>
        </p:nvSpPr>
        <p:spPr/>
        <p:txBody>
          <a:bodyPr>
            <a:normAutofit lnSpcReduction="10000"/>
          </a:bodyPr>
          <a:lstStyle/>
          <a:p>
            <a:r>
              <a:rPr lang="en-US" dirty="0"/>
              <a:t>Reading</a:t>
            </a:r>
          </a:p>
          <a:p>
            <a:endParaRPr lang="en-US" dirty="0"/>
          </a:p>
        </p:txBody>
      </p:sp>
      <p:pic>
        <p:nvPicPr>
          <p:cNvPr id="1028" name="Picture 4" descr="Russell &amp; Norvig, Artificial Intelligence: A Modern Approach, 4th Edition |  Pearson">
            <a:extLst>
              <a:ext uri="{FF2B5EF4-FFF2-40B4-BE49-F238E27FC236}">
                <a16:creationId xmlns:a16="http://schemas.microsoft.com/office/drawing/2014/main" id="{450754BC-1106-F94D-ACE2-ABF9F8A4E7B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73863" y="0"/>
            <a:ext cx="5418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6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Offline Planning</a:t>
            </a:r>
          </a:p>
        </p:txBody>
      </p:sp>
      <p:sp>
        <p:nvSpPr>
          <p:cNvPr id="3" name="Content Placeholder 2"/>
          <p:cNvSpPr>
            <a:spLocks noGrp="1"/>
          </p:cNvSpPr>
          <p:nvPr>
            <p:ph idx="1"/>
          </p:nvPr>
        </p:nvSpPr>
        <p:spPr>
          <a:xfrm>
            <a:off x="406400" y="1295400"/>
            <a:ext cx="11379200" cy="4729164"/>
          </a:xfrm>
        </p:spPr>
        <p:txBody>
          <a:bodyPr/>
          <a:lstStyle/>
          <a:p>
            <a:r>
              <a:rPr lang="en-US" sz="2800" dirty="0">
                <a:latin typeface="Calibri"/>
                <a:cs typeface="Calibri"/>
              </a:rPr>
              <a:t>Solving MDPs is offline planning</a:t>
            </a:r>
          </a:p>
          <a:p>
            <a:pPr lvl="1"/>
            <a:r>
              <a:rPr lang="en-US" sz="2400" dirty="0">
                <a:latin typeface="Calibri"/>
                <a:cs typeface="Calibri"/>
              </a:rPr>
              <a:t>You determine all quantities through computation</a:t>
            </a:r>
          </a:p>
          <a:p>
            <a:pPr lvl="1"/>
            <a:r>
              <a:rPr lang="en-US" sz="2400" dirty="0">
                <a:latin typeface="Calibri"/>
                <a:cs typeface="Calibri"/>
              </a:rPr>
              <a:t>You need to know the details of the MDP</a:t>
            </a:r>
          </a:p>
          <a:p>
            <a:pPr lvl="1"/>
            <a:r>
              <a:rPr lang="en-US" sz="2400" dirty="0">
                <a:latin typeface="Calibri"/>
                <a:cs typeface="Calibri"/>
              </a:rPr>
              <a:t>You do not actually play the game!</a:t>
            </a: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a:solidFill>
                  <a:srgbClr val="C00000"/>
                </a:solidFill>
                <a:latin typeface="Calibri"/>
                <a:cs typeface="Calibri"/>
              </a:rPr>
              <a:t>Play Red</a:t>
            </a: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a:solidFill>
                  <a:srgbClr val="0070C0"/>
                </a:solidFill>
                <a:latin typeface="Calibri"/>
                <a:cs typeface="Calibri"/>
              </a:rPr>
              <a:t>Play Blue</a:t>
            </a: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a:latin typeface="Calibri"/>
                <a:cs typeface="Calibri"/>
              </a:rPr>
              <a:t>Value</a:t>
            </a: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libri"/>
                <a:cs typeface="Calibri"/>
              </a:rPr>
              <a:t>No discount</a:t>
            </a:r>
          </a:p>
          <a:p>
            <a:pPr algn="ctr"/>
            <a:endParaRPr lang="en-US" sz="400" i="1" dirty="0">
              <a:solidFill>
                <a:schemeClr val="tx1"/>
              </a:solidFill>
              <a:latin typeface="Calibri"/>
              <a:cs typeface="Calibri"/>
            </a:endParaRPr>
          </a:p>
          <a:p>
            <a:pPr algn="ctr"/>
            <a:r>
              <a:rPr lang="en-US" sz="2000" i="1" dirty="0">
                <a:solidFill>
                  <a:schemeClr val="tx1"/>
                </a:solidFill>
                <a:latin typeface="Calibri"/>
                <a:cs typeface="Calibri"/>
              </a:rPr>
              <a:t>100 time steps</a:t>
            </a:r>
            <a:endParaRPr lang="en-US" sz="800" i="1" dirty="0">
              <a:solidFill>
                <a:schemeClr val="tx1"/>
              </a:solidFill>
              <a:latin typeface="Calibri"/>
              <a:cs typeface="Calibri"/>
            </a:endParaRPr>
          </a:p>
          <a:p>
            <a:pPr algn="ctr"/>
            <a:endParaRPr lang="en-US" sz="400" i="1" dirty="0">
              <a:solidFill>
                <a:schemeClr val="tx1"/>
              </a:solidFill>
              <a:latin typeface="Calibri"/>
              <a:cs typeface="Calibri"/>
            </a:endParaRPr>
          </a:p>
          <a:p>
            <a:pPr algn="ctr"/>
            <a:r>
              <a:rPr lang="en-US" sz="2000" i="1" dirty="0">
                <a:solidFill>
                  <a:schemeClr val="tx1"/>
                </a:solidFill>
                <a:latin typeface="Calibri"/>
                <a:cs typeface="Calibri"/>
              </a:rPr>
              <a:t>Both states have the same value</a:t>
            </a: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a:latin typeface="Calibri"/>
                <a:cs typeface="Calibri"/>
              </a:rPr>
              <a:t>150</a:t>
            </a: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a:latin typeface="Calibri"/>
                <a:cs typeface="Calibri"/>
              </a:rPr>
              <a:t>100</a:t>
            </a: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a:cs typeface="Calibri"/>
                </a:rPr>
                <a:t>W</a:t>
              </a: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a:cs typeface="Calibri"/>
                </a:rPr>
                <a:t>L</a:t>
              </a: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a:solidFill>
                    <a:srgbClr val="008000"/>
                  </a:solidFill>
                  <a:latin typeface="Calibri"/>
                  <a:cs typeface="Calibri"/>
                </a:rPr>
                <a:t>$1</a:t>
              </a:r>
            </a:p>
            <a:p>
              <a:endParaRPr lang="en-US" sz="2400" dirty="0">
                <a:latin typeface="Calibri"/>
                <a:cs typeface="Calibri"/>
              </a:endParaRPr>
            </a:p>
            <a:p>
              <a:r>
                <a:rPr lang="en-US" sz="2400" dirty="0">
                  <a:latin typeface="Calibri"/>
                  <a:cs typeface="Calibri"/>
                </a:rPr>
                <a:t>1.0</a:t>
              </a: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a:solidFill>
                    <a:srgbClr val="008000"/>
                  </a:solidFill>
                  <a:latin typeface="Calibri"/>
                  <a:cs typeface="Calibri"/>
                </a:rPr>
                <a:t>$1</a:t>
              </a:r>
            </a:p>
            <a:p>
              <a:endParaRPr lang="en-US" sz="2400" dirty="0">
                <a:latin typeface="Calibri"/>
                <a:cs typeface="Calibri"/>
              </a:endParaRPr>
            </a:p>
            <a:p>
              <a:r>
                <a:rPr lang="en-US" sz="2400" dirty="0">
                  <a:latin typeface="Calibri"/>
                  <a:cs typeface="Calibri"/>
                </a:rPr>
                <a:t>1.0</a:t>
              </a: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a:latin typeface="Calibri"/>
                  <a:cs typeface="Calibri"/>
                </a:rPr>
                <a:t>0.25 	</a:t>
              </a:r>
              <a:r>
                <a:rPr lang="en-US" sz="2400" dirty="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a:latin typeface="Calibri"/>
                  <a:cs typeface="Calibri"/>
                </a:rPr>
                <a:t>0.75 </a:t>
              </a:r>
            </a:p>
            <a:p>
              <a:r>
                <a:rPr lang="en-US" sz="2400" dirty="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a:latin typeface="Calibri"/>
                  <a:cs typeface="Calibri"/>
                </a:rPr>
                <a:t>0.75 	</a:t>
              </a:r>
              <a:r>
                <a:rPr lang="en-US" sz="2400" dirty="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a:latin typeface="Calibri"/>
                  <a:cs typeface="Calibri"/>
                </a:rPr>
                <a:t>0.25 </a:t>
              </a:r>
            </a:p>
            <a:p>
              <a:r>
                <a:rPr lang="en-US" sz="2400" dirty="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534279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a:latin typeface="Calibri" pitchFamily="34" charset="0"/>
              </a:rPr>
              <a:t>$2</a:t>
            </a: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a:latin typeface="Calibri" pitchFamily="34" charset="0"/>
              </a:rPr>
              <a:t>$2</a:t>
            </a: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a:latin typeface="Calibri" pitchFamily="34" charset="0"/>
              </a:rPr>
              <a:t>$2</a:t>
            </a: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a:latin typeface="Calibri" pitchFamily="34" charset="0"/>
              </a:rPr>
              <a:t>$0</a:t>
            </a:r>
          </a:p>
        </p:txBody>
      </p:sp>
    </p:spTree>
    <p:extLst>
      <p:ext uri="{BB962C8B-B14F-4D97-AF65-F5344CB8AC3E}">
        <p14:creationId xmlns:p14="http://schemas.microsoft.com/office/powerpoint/2010/main" val="5488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Planning</a:t>
            </a:r>
          </a:p>
        </p:txBody>
      </p:sp>
      <p:sp>
        <p:nvSpPr>
          <p:cNvPr id="3" name="Content Placeholder 2"/>
          <p:cNvSpPr>
            <a:spLocks noGrp="1"/>
          </p:cNvSpPr>
          <p:nvPr>
            <p:ph idx="1"/>
          </p:nvPr>
        </p:nvSpPr>
        <p:spPr/>
        <p:txBody>
          <a:bodyPr/>
          <a:lstStyle/>
          <a:p>
            <a:r>
              <a:rPr lang="en-US" sz="2800" dirty="0"/>
              <a:t>Rules changed!  Red’s win chance is different.</a:t>
            </a:r>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pitchFamily="34" charset="0"/>
              </a:rPr>
              <a:t>W</a:t>
            </a: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pitchFamily="34" charset="0"/>
              </a:rPr>
              <a:t>L</a:t>
            </a: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a:latin typeface="Calibri" pitchFamily="34" charset="0"/>
              </a:rPr>
              <a:t>?? 	</a:t>
            </a:r>
            <a:r>
              <a:rPr lang="en-US" sz="2400" dirty="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a:latin typeface="Calibri" pitchFamily="34" charset="0"/>
              </a:rPr>
              <a:t>?? </a:t>
            </a:r>
          </a:p>
          <a:p>
            <a:r>
              <a:rPr lang="en-US" sz="2400" dirty="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a:latin typeface="Calibri" pitchFamily="34" charset="0"/>
              </a:rPr>
              <a:t>?? 	</a:t>
            </a:r>
            <a:r>
              <a:rPr lang="en-US" sz="2400" dirty="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a:latin typeface="Calibri" pitchFamily="34" charset="0"/>
              </a:rPr>
              <a:t>?? </a:t>
            </a:r>
          </a:p>
          <a:p>
            <a:r>
              <a:rPr lang="en-US" sz="2400" dirty="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883137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a:latin typeface="Calibri" pitchFamily="34" charset="0"/>
              </a:rPr>
              <a:t>$0</a:t>
            </a: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a:latin typeface="Calibri" pitchFamily="34" charset="0"/>
              </a:rPr>
              <a:t>$2</a:t>
            </a: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a:latin typeface="Calibri" pitchFamily="34" charset="0"/>
              </a:rPr>
              <a:t>$0</a:t>
            </a:r>
          </a:p>
        </p:txBody>
      </p:sp>
    </p:spTree>
    <p:extLst>
      <p:ext uri="{BB962C8B-B14F-4D97-AF65-F5344CB8AC3E}">
        <p14:creationId xmlns:p14="http://schemas.microsoft.com/office/powerpoint/2010/main" val="13747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Just Happened?</a:t>
            </a:r>
          </a:p>
        </p:txBody>
      </p:sp>
      <p:sp>
        <p:nvSpPr>
          <p:cNvPr id="3" name="Content Placeholder 2"/>
          <p:cNvSpPr>
            <a:spLocks noGrp="1"/>
          </p:cNvSpPr>
          <p:nvPr>
            <p:ph idx="1"/>
          </p:nvPr>
        </p:nvSpPr>
        <p:spPr>
          <a:xfrm>
            <a:off x="406400" y="1366836"/>
            <a:ext cx="11379200" cy="4729164"/>
          </a:xfrm>
        </p:spPr>
        <p:txBody>
          <a:bodyPr/>
          <a:lstStyle/>
          <a:p>
            <a:r>
              <a:rPr lang="en-US" sz="2800" dirty="0"/>
              <a:t>That wasn’t planning, it was learning!</a:t>
            </a:r>
          </a:p>
          <a:p>
            <a:pPr lvl="1"/>
            <a:r>
              <a:rPr lang="en-US" sz="2400" dirty="0"/>
              <a:t>Specifically, reinforcement learning</a:t>
            </a:r>
          </a:p>
          <a:p>
            <a:pPr lvl="1"/>
            <a:r>
              <a:rPr lang="en-US" sz="2400" dirty="0"/>
              <a:t>There was an MDP, but you couldn’t solve it with just computation</a:t>
            </a:r>
          </a:p>
          <a:p>
            <a:pPr lvl="1"/>
            <a:r>
              <a:rPr lang="en-US" sz="2400" dirty="0"/>
              <a:t>You needed to actually act to figure it out</a:t>
            </a:r>
          </a:p>
          <a:p>
            <a:pPr lvl="1"/>
            <a:endParaRPr lang="en-US" sz="2400" dirty="0"/>
          </a:p>
          <a:p>
            <a:r>
              <a:rPr lang="en-US" sz="2800" dirty="0"/>
              <a:t>Important ideas in reinforcement learning that came up</a:t>
            </a:r>
          </a:p>
          <a:p>
            <a:pPr lvl="1"/>
            <a:r>
              <a:rPr lang="en-US" sz="2400" b="1" dirty="0"/>
              <a:t>Exploration</a:t>
            </a:r>
            <a:r>
              <a:rPr lang="en-US" sz="2400" dirty="0"/>
              <a:t>: you have to try unknown actions to get information</a:t>
            </a:r>
          </a:p>
          <a:p>
            <a:pPr lvl="1"/>
            <a:r>
              <a:rPr lang="en-US" sz="2400" b="1" dirty="0"/>
              <a:t>Exploitation</a:t>
            </a:r>
            <a:r>
              <a:rPr lang="en-US" sz="2400" dirty="0"/>
              <a:t>: eventually, you have to use what you know</a:t>
            </a:r>
          </a:p>
          <a:p>
            <a:pPr lvl="1"/>
            <a:r>
              <a:rPr lang="en-US" sz="2400" b="1" dirty="0"/>
              <a:t>Regret</a:t>
            </a:r>
            <a:r>
              <a:rPr lang="en-US" sz="2400" dirty="0"/>
              <a:t>: even if you learn intelligently, you make mistakes</a:t>
            </a:r>
          </a:p>
          <a:p>
            <a:pPr lvl="1"/>
            <a:r>
              <a:rPr lang="en-US" sz="2400" b="1" dirty="0"/>
              <a:t>Sampling</a:t>
            </a:r>
            <a:r>
              <a:rPr lang="en-US" sz="2400" dirty="0"/>
              <a:t>: because of chance, you have to try things repeatedly</a:t>
            </a:r>
          </a:p>
          <a:p>
            <a:pPr lvl="1"/>
            <a:r>
              <a:rPr lang="en-US" sz="2400" b="1" dirty="0"/>
              <a:t>Difficulty</a:t>
            </a:r>
            <a:r>
              <a:rPr lang="en-US" sz="2400" dirty="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20281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10;  f(u, n) = u + k/n&#10;}&#10;\]&#10;\end{document}&#10;"/>
  <p:tag name="FILENAME" val="txp_fig"/>
  <p:tag name="FORMAT" val="png16m"/>
  <p:tag name="RES" val="1200"/>
  <p:tag name="BLEND" val="0"/>
  <p:tag name="TRANSPARENT" val="0"/>
  <p:tag name="TBUG" val="0"/>
  <p:tag name="ALLOWFS" val="0"/>
  <p:tag name="ORIGWIDTH" val="172"/>
  <p:tag name="PICTUREFILESIZE" val="12229"/>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f(Q(s',a'), N(s',a'))}}&#10;\]&#10;\end{document}&#10;"/>
  <p:tag name="FILENAME" val="txp_fig"/>
  <p:tag name="FORMAT" val="png16m"/>
  <p:tag name="RES" val="1200"/>
  <p:tag name="BLEND" val="0"/>
  <p:tag name="TRANSPARENT" val="0"/>
  <p:tag name="TBUG" val="0"/>
  <p:tag name="ALLOWFS" val="0"/>
  <p:tag name="ORIGWIDTH" val="485"/>
  <p:tag name="PICTUREFILESIZE" val="47305"/>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Q(s',a')}}&#10;\]&#10;\end{document}&#10;"/>
  <p:tag name="FILENAME" val="txp_fig"/>
  <p:tag name="FORMAT" val="png16m"/>
  <p:tag name="RES" val="1200"/>
  <p:tag name="BLEND" val="0"/>
  <p:tag name="TRANSPARENT" val="0"/>
  <p:tag name="TBUG" val="0"/>
  <p:tag name="ALLOWFS" val="0"/>
  <p:tag name="ORIGWIDTH" val="365"/>
  <p:tag name="PICTUREFILESIZE" val="37419"/>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40.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41123</TotalTime>
  <Words>4798</Words>
  <Application>Microsoft Macintosh PowerPoint</Application>
  <PresentationFormat>Widescreen</PresentationFormat>
  <Paragraphs>692</Paragraphs>
  <Slides>46</Slides>
  <Notes>29</Notes>
  <HiddenSlides>3</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5" baseType="lpstr">
      <vt:lpstr>Arial</vt:lpstr>
      <vt:lpstr>Calibri</vt:lpstr>
      <vt:lpstr>Courier New</vt:lpstr>
      <vt:lpstr>Noto Sans Symbols</vt:lpstr>
      <vt:lpstr>Open Sans</vt:lpstr>
      <vt:lpstr>Times New Roman</vt:lpstr>
      <vt:lpstr>Wingdings</vt:lpstr>
      <vt:lpstr>dan-berkeley-nlp-v1</vt:lpstr>
      <vt:lpstr>Photo Editor Photo</vt:lpstr>
      <vt:lpstr>Reminders</vt:lpstr>
      <vt:lpstr>Reinforcement Learning</vt:lpstr>
      <vt:lpstr>Double Bandits</vt:lpstr>
      <vt:lpstr>Double-Bandit MDP</vt:lpstr>
      <vt:lpstr>Offline Planning</vt:lpstr>
      <vt:lpstr>Let’s Play!</vt:lpstr>
      <vt:lpstr>Online Planning</vt:lpstr>
      <vt:lpstr>Let’s Play!</vt:lpstr>
      <vt:lpstr>What Just Happened?</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lpstr>Exploration vs. Exploitation</vt:lpstr>
      <vt:lpstr>How to Explore?</vt:lpstr>
      <vt:lpstr>How to Explore?</vt:lpstr>
      <vt:lpstr>Exploration Functions</vt:lpstr>
      <vt:lpstr>Regret</vt:lpstr>
      <vt:lpstr>Approximate Q-Learning</vt:lpstr>
      <vt:lpstr>Generalizing Across States</vt:lpstr>
      <vt:lpstr>Flashback: Evaluation Functions</vt:lpstr>
      <vt:lpstr>Linear Value Functions</vt:lpstr>
      <vt:lpstr>Approximate Q-Learning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2535</cp:revision>
  <cp:lastPrinted>2019-10-08T15:41:34Z</cp:lastPrinted>
  <dcterms:created xsi:type="dcterms:W3CDTF">2004-08-27T04:16:05Z</dcterms:created>
  <dcterms:modified xsi:type="dcterms:W3CDTF">2020-10-22T15:23:00Z</dcterms:modified>
</cp:coreProperties>
</file>